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38"/>
  </p:notesMasterIdLst>
  <p:sldIdLst>
    <p:sldId id="256" r:id="rId2"/>
    <p:sldId id="258" r:id="rId3"/>
    <p:sldId id="259" r:id="rId4"/>
    <p:sldId id="261" r:id="rId5"/>
    <p:sldId id="262" r:id="rId6"/>
    <p:sldId id="260" r:id="rId7"/>
    <p:sldId id="285" r:id="rId8"/>
    <p:sldId id="294" r:id="rId9"/>
    <p:sldId id="286" r:id="rId10"/>
    <p:sldId id="288" r:id="rId11"/>
    <p:sldId id="295" r:id="rId12"/>
    <p:sldId id="293" r:id="rId13"/>
    <p:sldId id="290" r:id="rId14"/>
    <p:sldId id="291" r:id="rId15"/>
    <p:sldId id="263" r:id="rId16"/>
    <p:sldId id="273" r:id="rId17"/>
    <p:sldId id="304" r:id="rId18"/>
    <p:sldId id="267" r:id="rId19"/>
    <p:sldId id="292" r:id="rId20"/>
    <p:sldId id="302" r:id="rId21"/>
    <p:sldId id="303" r:id="rId22"/>
    <p:sldId id="298" r:id="rId23"/>
    <p:sldId id="268" r:id="rId24"/>
    <p:sldId id="299" r:id="rId25"/>
    <p:sldId id="301" r:id="rId26"/>
    <p:sldId id="306" r:id="rId27"/>
    <p:sldId id="300" r:id="rId28"/>
    <p:sldId id="309" r:id="rId29"/>
    <p:sldId id="305" r:id="rId30"/>
    <p:sldId id="308" r:id="rId31"/>
    <p:sldId id="307" r:id="rId32"/>
    <p:sldId id="271" r:id="rId33"/>
    <p:sldId id="272" r:id="rId34"/>
    <p:sldId id="274" r:id="rId35"/>
    <p:sldId id="280" r:id="rId36"/>
    <p:sldId id="283" r:id="rId3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Roboto Slab" pitchFamily="2" charset="0"/>
      <p:regular r:id="rId43"/>
      <p:bold r:id="rId44"/>
    </p:embeddedFont>
    <p:embeddedFont>
      <p:font typeface="Source Sans Pro" panose="020B0503030403020204" pitchFamily="3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515907-2182-4C3A-A78C-A3B3E4EF20DB}">
  <a:tblStyle styleId="{A5515907-2182-4C3A-A78C-A3B3E4EF20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9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3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tiff>
</file>

<file path=ppt/media/image14.jpg>
</file>

<file path=ppt/media/image15.png>
</file>

<file path=ppt/media/image16.png>
</file>

<file path=ppt/media/image17.tiff>
</file>

<file path=ppt/media/image18.png>
</file>

<file path=ppt/media/image19.tiff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7586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266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0365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1446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5105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531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597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5154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25947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1159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0846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4140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9886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15816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83683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4497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3819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59623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5381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27198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1895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" name="Google Shape;13;p2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" name="Google Shape;14;p2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5" name="Google Shape;15;p2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6" name="Google Shape;16;p2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7" name="Google Shape;17;p2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8" name="Google Shape;18;p2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9" name="Google Shape;19;p2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0" name="Google Shape;20;p2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" name="Google Shape;21;p2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2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3" name="Google Shape;23;p2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" name="Google Shape;24;p2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" name="Google Shape;25;p2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 descr="connections-05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947" y="0"/>
            <a:ext cx="913210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215300" y="2501400"/>
            <a:ext cx="67134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457189" algn="ctr" rtl="0">
              <a:spcBef>
                <a:spcPts val="600"/>
              </a:spcBef>
              <a:spcAft>
                <a:spcPts val="0"/>
              </a:spcAft>
              <a:buClr>
                <a:srgbClr val="263238"/>
              </a:buClr>
              <a:buSzPts val="3600"/>
              <a:buChar char="◎"/>
              <a:defRPr sz="3600" i="1"/>
            </a:lvl1pPr>
            <a:lvl2pPr marL="914377" lvl="1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○"/>
              <a:defRPr sz="3600" i="1"/>
            </a:lvl2pPr>
            <a:lvl3pPr marL="1371566" lvl="2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◉"/>
              <a:defRPr sz="3600" i="1"/>
            </a:lvl3pPr>
            <a:lvl4pPr marL="1828754" lvl="3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●"/>
              <a:defRPr sz="3600" i="1"/>
            </a:lvl4pPr>
            <a:lvl5pPr marL="2285943" lvl="4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○"/>
              <a:defRPr sz="3600" i="1"/>
            </a:lvl5pPr>
            <a:lvl6pPr marL="2743131" lvl="5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■"/>
              <a:defRPr sz="3600" i="1"/>
            </a:lvl6pPr>
            <a:lvl7pPr marL="3200320" lvl="6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●"/>
              <a:defRPr sz="3600" i="1"/>
            </a:lvl7pPr>
            <a:lvl8pPr marL="3657509" lvl="7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○"/>
              <a:defRPr sz="3600" i="1"/>
            </a:lvl8pPr>
            <a:lvl9pPr marL="4114697" lvl="8" indent="-457189" algn="ctr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3593400" y="1074285"/>
            <a:ext cx="1957200" cy="1093200"/>
            <a:chOff x="3593400" y="1760085"/>
            <a:chExt cx="1957200" cy="109320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872097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0" b="1">
                  <a:solidFill>
                    <a:srgbClr val="0091E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sz="60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42095" y="871980"/>
            <a:ext cx="443400" cy="3624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114800" y="269685"/>
            <a:ext cx="457200" cy="80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4"/>
          <p:cNvCxnSpPr/>
          <p:nvPr/>
        </p:nvCxnSpPr>
        <p:spPr>
          <a:xfrm rot="10800000" flipH="1">
            <a:off x="4749075" y="753125"/>
            <a:ext cx="95100" cy="348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-87" y="63331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419090">
              <a:spcBef>
                <a:spcPts val="600"/>
              </a:spcBef>
              <a:spcAft>
                <a:spcPts val="0"/>
              </a:spcAft>
              <a:buSzPts val="3000"/>
              <a:buChar char="◎"/>
              <a:defRPr/>
            </a:lvl1pPr>
            <a:lvl2pPr marL="914377" lvl="1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566" lvl="2" indent="-38099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754" lvl="3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5943" lvl="4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131" lvl="5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320" lvl="6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509" lvl="7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697" lvl="8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9369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377" lvl="1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566" lvl="2" indent="-39369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754" lvl="3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5943" lvl="4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131" lvl="5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320" lvl="6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509" lvl="7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697" lvl="8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9369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377" lvl="1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566" lvl="2" indent="-39369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754" lvl="3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5943" lvl="4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131" lvl="5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320" lvl="6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509" lvl="7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697" lvl="8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2419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55591" rtl="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377" lvl="1" indent="-35559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566" lvl="2" indent="-355591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754" lvl="3" indent="-35559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5943" lvl="4" indent="-35559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131" lvl="5" indent="-35559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320" lvl="6" indent="-35559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509" lvl="7" indent="-35559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697" lvl="8" indent="-35559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3329992" y="1600200"/>
            <a:ext cx="2419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55591" rtl="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377" lvl="1" indent="-35559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566" lvl="2" indent="-355591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754" lvl="3" indent="-35559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5943" lvl="4" indent="-35559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131" lvl="5" indent="-35559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320" lvl="6" indent="-35559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509" lvl="7" indent="-35559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697" lvl="8" indent="-35559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5873834" y="1600200"/>
            <a:ext cx="2419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55591" rtl="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377" lvl="1" indent="-35559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566" lvl="2" indent="-355591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754" lvl="3" indent="-35559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5943" lvl="4" indent="-35559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131" lvl="5" indent="-35559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320" lvl="6" indent="-355591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509" lvl="7" indent="-355591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697" lvl="8" indent="-355591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9800"/>
            <a:ext cx="9197100" cy="68976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407560" y="1360351"/>
            <a:ext cx="6965878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5500" dirty="0"/>
              <a:t>Large-scale Graph Mining with Spark</a:t>
            </a:r>
            <a:endParaRPr sz="5500" dirty="0"/>
          </a:p>
        </p:txBody>
      </p:sp>
      <p:sp>
        <p:nvSpPr>
          <p:cNvPr id="5" name="Google Shape;87;p14">
            <a:extLst>
              <a:ext uri="{FF2B5EF4-FFF2-40B4-BE49-F238E27FC236}">
                <a16:creationId xmlns:a16="http://schemas.microsoft.com/office/drawing/2014/main" id="{473657CB-F83F-AB4F-96C6-1A7AC9419D47}"/>
              </a:ext>
            </a:extLst>
          </p:cNvPr>
          <p:cNvSpPr txBox="1">
            <a:spLocks/>
          </p:cNvSpPr>
          <p:nvPr/>
        </p:nvSpPr>
        <p:spPr>
          <a:xfrm>
            <a:off x="1407560" y="3205542"/>
            <a:ext cx="6770670" cy="134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2600" dirty="0"/>
              <a:t>What I learned from mapping &gt;15 mm websites</a:t>
            </a:r>
          </a:p>
          <a:p>
            <a:pPr marL="0" indent="0">
              <a:buFont typeface="Source Sans Pro"/>
              <a:buNone/>
            </a:pPr>
            <a:endParaRPr lang="en-US" sz="2600" dirty="0"/>
          </a:p>
          <a:p>
            <a:pPr marL="0" indent="0">
              <a:buFont typeface="Source Sans Pro"/>
              <a:buNone/>
            </a:pPr>
            <a:endParaRPr lang="en-US" sz="2600" dirty="0"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7A63DA5-294C-2B4F-827C-A14CB3150634}"/>
              </a:ext>
            </a:extLst>
          </p:cNvPr>
          <p:cNvSpPr txBox="1">
            <a:spLocks/>
          </p:cNvSpPr>
          <p:nvPr/>
        </p:nvSpPr>
        <p:spPr>
          <a:xfrm>
            <a:off x="1407560" y="5301465"/>
            <a:ext cx="6657653" cy="92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800" dirty="0"/>
              <a:t>Win Suen</a:t>
            </a:r>
          </a:p>
          <a:p>
            <a:pPr marL="0" indent="0">
              <a:buFont typeface="Source Sans Pro"/>
              <a:buNone/>
            </a:pPr>
            <a:r>
              <a:rPr lang="en-US" sz="1800" dirty="0" err="1"/>
              <a:t>PyGotham</a:t>
            </a:r>
            <a:r>
              <a:rPr lang="en-US" sz="1800" dirty="0"/>
              <a:t> 2018</a:t>
            </a:r>
          </a:p>
          <a:p>
            <a:pPr marL="0" indent="0">
              <a:buFont typeface="Source Sans Pro"/>
              <a:buNone/>
            </a:pPr>
            <a:endParaRPr lang="en-US" sz="2600" dirty="0"/>
          </a:p>
          <a:p>
            <a:pPr marL="0" indent="0">
              <a:buFont typeface="Source Sans Pro"/>
              <a:buNone/>
            </a:pPr>
            <a:endParaRPr lang="en-US" sz="2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Social networks: communities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45C811-F56E-0D40-A20C-BA580DBD772D}"/>
              </a:ext>
            </a:extLst>
          </p:cNvPr>
          <p:cNvSpPr txBox="1"/>
          <p:nvPr/>
        </p:nvSpPr>
        <p:spPr>
          <a:xfrm>
            <a:off x="3575410" y="6361105"/>
            <a:ext cx="4990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Zachary karate club network dataset -- KONECT, April 2017.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37D884-465E-284E-ACCD-0ABA026A2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179" y="1445831"/>
            <a:ext cx="6865519" cy="475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862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Social networks: polarization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45C811-F56E-0D40-A20C-BA580DBD772D}"/>
              </a:ext>
            </a:extLst>
          </p:cNvPr>
          <p:cNvSpPr txBox="1"/>
          <p:nvPr/>
        </p:nvSpPr>
        <p:spPr>
          <a:xfrm>
            <a:off x="5313996" y="6361103"/>
            <a:ext cx="31005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Garimella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Morales, et al, KDD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E87CA0-2C41-7B4D-9E83-7ECD4B055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38" y="1254491"/>
            <a:ext cx="8490526" cy="477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920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Behavioral ecology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12</a:t>
            </a:fld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785AF-94BA-5D4F-8CED-CBA96C41BA01}"/>
              </a:ext>
            </a:extLst>
          </p:cNvPr>
          <p:cNvSpPr txBox="1"/>
          <p:nvPr/>
        </p:nvSpPr>
        <p:spPr>
          <a:xfrm>
            <a:off x="267130" y="6133386"/>
            <a:ext cx="8685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Farine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Damien R., et al. "Both nearest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neighbours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long-term affiliates predict individual locations during collective movement in wild baboons."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Scientific reports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6 (2016): 27704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8F3749-F25F-714C-9DE7-961B9F7E0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393" y="1316061"/>
            <a:ext cx="5578452" cy="47674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37DA40-8918-3648-89BA-FD3456ECB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704" y="4140485"/>
            <a:ext cx="2579972" cy="171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91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Web structure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EF2077-56F8-3D4B-834B-8D4B19548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641" y="1244986"/>
            <a:ext cx="6466228" cy="533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79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2.</a:t>
            </a:r>
            <a:endParaRPr sz="6000" dirty="0">
              <a:solidFill>
                <a:srgbClr val="CFD8DC"/>
              </a:solidFill>
            </a:endParaRPr>
          </a:p>
          <a:p>
            <a:r>
              <a:rPr lang="en" dirty="0"/>
              <a:t>Web graphs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9250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 err="1"/>
              <a:t>Webgraphs</a:t>
            </a:r>
            <a:endParaRPr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26C695-FA13-EC45-864A-3EACC7B54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036" y="1500027"/>
            <a:ext cx="3917147" cy="47466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FA4C08-DE0E-A54E-886D-6D2B2755CF5D}"/>
              </a:ext>
            </a:extLst>
          </p:cNvPr>
          <p:cNvSpPr txBox="1"/>
          <p:nvPr/>
        </p:nvSpPr>
        <p:spPr>
          <a:xfrm>
            <a:off x="5188450" y="4781548"/>
            <a:ext cx="3400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Child node: </a:t>
            </a:r>
            <a:r>
              <a:rPr lang="en-US" sz="1800" b="1" dirty="0" err="1"/>
              <a:t>iana.org</a:t>
            </a:r>
            <a:endParaRPr lang="en-US" sz="1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9E8564-A4E9-8B43-958D-3D89FCDA8CB8}"/>
              </a:ext>
            </a:extLst>
          </p:cNvPr>
          <p:cNvSpPr txBox="1"/>
          <p:nvPr/>
        </p:nvSpPr>
        <p:spPr>
          <a:xfrm>
            <a:off x="5188450" y="1928486"/>
            <a:ext cx="3400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Parent node: </a:t>
            </a:r>
            <a:r>
              <a:rPr lang="en-US" sz="1800" b="1" dirty="0" err="1"/>
              <a:t>example.com</a:t>
            </a:r>
            <a:endParaRPr lang="en-US" sz="1800" b="1" dirty="0"/>
          </a:p>
        </p:txBody>
      </p:sp>
      <p:cxnSp>
        <p:nvCxnSpPr>
          <p:cNvPr id="8" name="Google Shape;273;p29">
            <a:extLst>
              <a:ext uri="{FF2B5EF4-FFF2-40B4-BE49-F238E27FC236}">
                <a16:creationId xmlns:a16="http://schemas.microsoft.com/office/drawing/2014/main" id="{B6353988-4658-5544-94EC-1392F35E59CF}"/>
              </a:ext>
            </a:extLst>
          </p:cNvPr>
          <p:cNvCxnSpPr>
            <a:cxnSpLocks/>
          </p:cNvCxnSpPr>
          <p:nvPr/>
        </p:nvCxnSpPr>
        <p:spPr>
          <a:xfrm>
            <a:off x="6305856" y="2586021"/>
            <a:ext cx="4301" cy="190325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1F9FD72-6A79-404C-87F2-BE5CBBC53FA0}"/>
              </a:ext>
            </a:extLst>
          </p:cNvPr>
          <p:cNvSpPr txBox="1"/>
          <p:nvPr/>
        </p:nvSpPr>
        <p:spPr>
          <a:xfrm>
            <a:off x="6418872" y="3170351"/>
            <a:ext cx="241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(directed edge)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9"/>
          <p:cNvSpPr/>
          <p:nvPr/>
        </p:nvSpPr>
        <p:spPr>
          <a:xfrm>
            <a:off x="772822" y="2325093"/>
            <a:ext cx="2236200" cy="22359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67" name="Google Shape;267;p29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 err="1"/>
              <a:t>Webgraphs</a:t>
            </a:r>
            <a:r>
              <a:rPr lang="en" dirty="0"/>
              <a:t>: substructures</a:t>
            </a:r>
            <a:endParaRPr dirty="0"/>
          </a:p>
        </p:txBody>
      </p:sp>
      <p:sp>
        <p:nvSpPr>
          <p:cNvPr id="268" name="Google Shape;268;p29"/>
          <p:cNvSpPr/>
          <p:nvPr/>
        </p:nvSpPr>
        <p:spPr>
          <a:xfrm>
            <a:off x="969272" y="2521543"/>
            <a:ext cx="1842900" cy="18429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Sports article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9" name="Google Shape;269;p29"/>
          <p:cNvSpPr/>
          <p:nvPr/>
        </p:nvSpPr>
        <p:spPr>
          <a:xfrm>
            <a:off x="3439822" y="3620492"/>
            <a:ext cx="2399700" cy="23994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0" name="Google Shape;270;p29"/>
          <p:cNvSpPr/>
          <p:nvPr/>
        </p:nvSpPr>
        <p:spPr>
          <a:xfrm>
            <a:off x="3650646" y="3831318"/>
            <a:ext cx="1977900" cy="1977900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Sports page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1" name="Google Shape;271;p29"/>
          <p:cNvSpPr/>
          <p:nvPr/>
        </p:nvSpPr>
        <p:spPr>
          <a:xfrm>
            <a:off x="5961441" y="1456070"/>
            <a:ext cx="2649300" cy="26490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2" name="Google Shape;272;p29"/>
          <p:cNvSpPr/>
          <p:nvPr/>
        </p:nvSpPr>
        <p:spPr>
          <a:xfrm>
            <a:off x="6203937" y="1688723"/>
            <a:ext cx="2183700" cy="2183700"/>
          </a:xfrm>
          <a:prstGeom prst="ellipse">
            <a:avLst/>
          </a:prstGeom>
          <a:noFill/>
          <a:ln w="7620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Homepage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273" name="Google Shape;273;p29"/>
          <p:cNvCxnSpPr/>
          <p:nvPr/>
        </p:nvCxnSpPr>
        <p:spPr>
          <a:xfrm>
            <a:off x="2737871" y="3837792"/>
            <a:ext cx="981000" cy="6000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4" name="Google Shape;274;p29"/>
          <p:cNvCxnSpPr/>
          <p:nvPr/>
        </p:nvCxnSpPr>
        <p:spPr>
          <a:xfrm rot="10800000" flipH="1">
            <a:off x="5453522" y="3392017"/>
            <a:ext cx="859200" cy="8592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5" name="Google Shape;275;p29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16</a:t>
            </a:fld>
            <a:endParaRPr/>
          </a:p>
        </p:txBody>
      </p:sp>
      <p:sp>
        <p:nvSpPr>
          <p:cNvPr id="13" name="Google Shape;269;p29">
            <a:extLst>
              <a:ext uri="{FF2B5EF4-FFF2-40B4-BE49-F238E27FC236}">
                <a16:creationId xmlns:a16="http://schemas.microsoft.com/office/drawing/2014/main" id="{BC34123F-03FD-9A4A-BCD6-66BF0D6B0F0B}"/>
              </a:ext>
            </a:extLst>
          </p:cNvPr>
          <p:cNvSpPr/>
          <p:nvPr/>
        </p:nvSpPr>
        <p:spPr>
          <a:xfrm>
            <a:off x="3594358" y="1511381"/>
            <a:ext cx="1904928" cy="1880636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Google Shape;270;p29">
            <a:extLst>
              <a:ext uri="{FF2B5EF4-FFF2-40B4-BE49-F238E27FC236}">
                <a16:creationId xmlns:a16="http://schemas.microsoft.com/office/drawing/2014/main" id="{6FDD6200-E90D-0E45-9B4F-B2DF89B1AC69}"/>
              </a:ext>
            </a:extLst>
          </p:cNvPr>
          <p:cNvSpPr/>
          <p:nvPr/>
        </p:nvSpPr>
        <p:spPr>
          <a:xfrm>
            <a:off x="3761774" y="1691238"/>
            <a:ext cx="1570095" cy="1550267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About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5" name="Google Shape;274;p29">
            <a:extLst>
              <a:ext uri="{FF2B5EF4-FFF2-40B4-BE49-F238E27FC236}">
                <a16:creationId xmlns:a16="http://schemas.microsoft.com/office/drawing/2014/main" id="{894B838C-F8C4-1D46-ACD9-34A65999BAD6}"/>
              </a:ext>
            </a:extLst>
          </p:cNvPr>
          <p:cNvCxnSpPr>
            <a:cxnSpLocks/>
          </p:cNvCxnSpPr>
          <p:nvPr/>
        </p:nvCxnSpPr>
        <p:spPr>
          <a:xfrm>
            <a:off x="5321229" y="2599338"/>
            <a:ext cx="845013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3E1A49-7604-BF42-90FA-88098E038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02" y="1171254"/>
            <a:ext cx="8284503" cy="5315993"/>
          </a:xfrm>
          <a:prstGeom prst="rect">
            <a:avLst/>
          </a:prstGeom>
        </p:spPr>
      </p:pic>
      <p:sp>
        <p:nvSpPr>
          <p:cNvPr id="267" name="Google Shape;267;p29"/>
          <p:cNvSpPr txBox="1">
            <a:spLocks noGrp="1"/>
          </p:cNvSpPr>
          <p:nvPr>
            <p:ph type="title"/>
          </p:nvPr>
        </p:nvSpPr>
        <p:spPr>
          <a:xfrm>
            <a:off x="755329" y="349183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 err="1"/>
              <a:t>Webgraphs</a:t>
            </a:r>
            <a:r>
              <a:rPr lang="en" dirty="0"/>
              <a:t>: larger structures</a:t>
            </a:r>
            <a:endParaRPr dirty="0"/>
          </a:p>
        </p:txBody>
      </p:sp>
      <p:sp>
        <p:nvSpPr>
          <p:cNvPr id="275" name="Google Shape;275;p29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CB9412-C032-8B44-B9E6-E962AECC08B7}"/>
              </a:ext>
            </a:extLst>
          </p:cNvPr>
          <p:cNvSpPr txBox="1"/>
          <p:nvPr/>
        </p:nvSpPr>
        <p:spPr>
          <a:xfrm>
            <a:off x="755329" y="5809915"/>
            <a:ext cx="3490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Subpage structure of webpages in a news site, generated by me using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Gephi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36725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Web graphs encode information about:</a:t>
            </a:r>
            <a:endParaRPr dirty="0"/>
          </a:p>
        </p:txBody>
      </p:sp>
      <p:sp>
        <p:nvSpPr>
          <p:cNvPr id="168" name="Google Shape;168;p23"/>
          <p:cNvSpPr/>
          <p:nvPr/>
        </p:nvSpPr>
        <p:spPr>
          <a:xfrm>
            <a:off x="3190801" y="2133601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dirty="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Categories</a:t>
            </a:r>
            <a:endParaRPr sz="1600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9" name="Google Shape;169;p23"/>
          <p:cNvSpPr/>
          <p:nvPr/>
        </p:nvSpPr>
        <p:spPr>
          <a:xfrm>
            <a:off x="733351" y="2133601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dirty="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Communities</a:t>
            </a:r>
            <a:endParaRPr sz="1600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0" name="Google Shape;170;p23"/>
          <p:cNvSpPr/>
          <p:nvPr/>
        </p:nvSpPr>
        <p:spPr>
          <a:xfrm>
            <a:off x="5686351" y="2133601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dirty="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Traffic</a:t>
            </a:r>
            <a:endParaRPr sz="1600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1" name="Google Shape;171;p23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3.</a:t>
            </a:r>
            <a:br>
              <a:rPr lang="en" sz="6000" dirty="0">
                <a:solidFill>
                  <a:srgbClr val="CFD8DC"/>
                </a:solidFill>
              </a:rPr>
            </a:br>
            <a:r>
              <a:rPr lang="en" sz="6000" dirty="0"/>
              <a:t>Spark</a:t>
            </a:r>
            <a:endParaRPr sz="60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7797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5865747" y="3416026"/>
            <a:ext cx="1820700" cy="18207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ctrTitle" idx="4294967295"/>
          </p:nvPr>
        </p:nvSpPr>
        <p:spPr>
          <a:xfrm>
            <a:off x="1637501" y="587126"/>
            <a:ext cx="5642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b="1" dirty="0"/>
              <a:t>Hello!</a:t>
            </a:r>
            <a:endParaRPr sz="6000" b="1" dirty="0"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637501" y="1881751"/>
            <a:ext cx="5642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 dirty="0"/>
              <a:t>I am Win Suen</a:t>
            </a:r>
            <a:endParaRPr sz="3600" b="1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637500" y="2702106"/>
            <a:ext cx="3893309" cy="3544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600" dirty="0"/>
              <a:t>Data Scientist @ </a:t>
            </a:r>
            <a:r>
              <a:rPr lang="en-US" sz="2600" dirty="0" err="1"/>
              <a:t>AppNexus</a:t>
            </a:r>
            <a:r>
              <a:rPr lang="en-US" sz="2600" dirty="0"/>
              <a:t>.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Avid hiker.</a:t>
            </a:r>
          </a:p>
          <a:p>
            <a:pPr marL="0" indent="0">
              <a:buNone/>
            </a:pPr>
            <a:r>
              <a:rPr lang="en-US" sz="2600" dirty="0"/>
              <a:t>Reader of books and papers.</a:t>
            </a:r>
            <a:endParaRPr sz="2600" dirty="0"/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sz="2600" dirty="0"/>
          </a:p>
        </p:txBody>
      </p:sp>
      <p:cxnSp>
        <p:nvCxnSpPr>
          <p:cNvPr id="89" name="Google Shape;89;p14"/>
          <p:cNvCxnSpPr/>
          <p:nvPr/>
        </p:nvCxnSpPr>
        <p:spPr>
          <a:xfrm>
            <a:off x="6939075" y="5244825"/>
            <a:ext cx="145800" cy="567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4"/>
          <p:cNvCxnSpPr/>
          <p:nvPr/>
        </p:nvCxnSpPr>
        <p:spPr>
          <a:xfrm>
            <a:off x="7419813" y="4970091"/>
            <a:ext cx="289500" cy="396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4"/>
          <p:cNvCxnSpPr/>
          <p:nvPr/>
        </p:nvCxnSpPr>
        <p:spPr>
          <a:xfrm>
            <a:off x="7636226" y="4669275"/>
            <a:ext cx="802500" cy="259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224477-9E34-5745-97FD-BC13BEBCB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7523" y="3324356"/>
            <a:ext cx="2038708" cy="200404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Graph Libraries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F93061B-50E0-F743-83BF-03AEC0519F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6864206"/>
              </p:ext>
            </p:extLst>
          </p:nvPr>
        </p:nvGraphicFramePr>
        <p:xfrm>
          <a:off x="585625" y="1396999"/>
          <a:ext cx="8250148" cy="501407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62537">
                  <a:extLst>
                    <a:ext uri="{9D8B030D-6E8A-4147-A177-3AD203B41FA5}">
                      <a16:colId xmlns:a16="http://schemas.microsoft.com/office/drawing/2014/main" val="404644778"/>
                    </a:ext>
                  </a:extLst>
                </a:gridCol>
                <a:gridCol w="2062537">
                  <a:extLst>
                    <a:ext uri="{9D8B030D-6E8A-4147-A177-3AD203B41FA5}">
                      <a16:colId xmlns:a16="http://schemas.microsoft.com/office/drawing/2014/main" val="3354015247"/>
                    </a:ext>
                  </a:extLst>
                </a:gridCol>
                <a:gridCol w="2062537">
                  <a:extLst>
                    <a:ext uri="{9D8B030D-6E8A-4147-A177-3AD203B41FA5}">
                      <a16:colId xmlns:a16="http://schemas.microsoft.com/office/drawing/2014/main" val="2258353230"/>
                    </a:ext>
                  </a:extLst>
                </a:gridCol>
                <a:gridCol w="2062537">
                  <a:extLst>
                    <a:ext uri="{9D8B030D-6E8A-4147-A177-3AD203B41FA5}">
                      <a16:colId xmlns:a16="http://schemas.microsoft.com/office/drawing/2014/main" val="2858059034"/>
                    </a:ext>
                  </a:extLst>
                </a:gridCol>
              </a:tblGrid>
              <a:tr h="71629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Graph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Is_python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Visualization included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278839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 err="1"/>
                        <a:t>networkx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Single machine.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Yes, some.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5282295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 err="1"/>
                        <a:t>Gephi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Single machine.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2498092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Spark </a:t>
                      </a:r>
                      <a:r>
                        <a:rPr lang="en-US" i="0" dirty="0" err="1"/>
                        <a:t>GraphFrames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Multiple machines.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Yes, plug in other libraries.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6177835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Apache </a:t>
                      </a:r>
                      <a:r>
                        <a:rPr lang="en-US" i="0" dirty="0" err="1"/>
                        <a:t>Giraph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i="1" dirty="0"/>
                        <a:t>Multiple machines.</a:t>
                      </a:r>
                    </a:p>
                    <a:p>
                      <a:endParaRPr lang="en-US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1283644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Neo4j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i="1" dirty="0"/>
                        <a:t>Multiple machines.</a:t>
                      </a:r>
                    </a:p>
                    <a:p>
                      <a:endParaRPr lang="en-US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323555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Bespoke solutions (here be dragons)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Many more machines.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23208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609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choose </a:t>
            </a:r>
            <a:r>
              <a:rPr lang="en-US" dirty="0" err="1"/>
              <a:t>GraphFrames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Processes </a:t>
            </a:r>
            <a:r>
              <a:rPr lang="en-US" sz="2400" b="1" dirty="0"/>
              <a:t>data too large to fit on single machine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Provides </a:t>
            </a:r>
            <a:r>
              <a:rPr lang="en-US" sz="2400" b="1" dirty="0"/>
              <a:t>parallelism in data input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Provides </a:t>
            </a:r>
            <a:r>
              <a:rPr lang="en-US" sz="2400" b="1" dirty="0"/>
              <a:t>parallelism in processing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Has some </a:t>
            </a:r>
            <a:r>
              <a:rPr lang="en-US" sz="2400" b="1" dirty="0"/>
              <a:t>fault tolerance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Integrates nicely </a:t>
            </a:r>
            <a:r>
              <a:rPr lang="en-US" sz="2400" dirty="0"/>
              <a:t>with other python packages.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783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What I did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Clean Common Crawl dataset. </a:t>
            </a:r>
            <a:r>
              <a:rPr lang="en-US" sz="2400" dirty="0"/>
              <a:t>Select files, write custom parser that read </a:t>
            </a:r>
            <a:r>
              <a:rPr lang="en-US" sz="2400" dirty="0" err="1"/>
              <a:t>warc</a:t>
            </a:r>
            <a:r>
              <a:rPr lang="en-US" sz="2400" dirty="0"/>
              <a:t> files, extracted links from html.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Load graph into </a:t>
            </a:r>
            <a:r>
              <a:rPr lang="en-US" sz="2400" b="1" dirty="0" err="1"/>
              <a:t>Graphframes</a:t>
            </a:r>
            <a:r>
              <a:rPr lang="en-US" sz="2400" dirty="0"/>
              <a:t>. 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Filter, clean, repeat</a:t>
            </a:r>
            <a:r>
              <a:rPr lang="en-US" sz="2400" dirty="0"/>
              <a:t>. Do this, a lot.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Try to detect communities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08604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The top of the iceberg is what I’m talking about</a:t>
            </a:r>
            <a:endParaRPr dirty="0"/>
          </a:p>
        </p:txBody>
      </p:sp>
      <p:sp>
        <p:nvSpPr>
          <p:cNvPr id="177" name="Google Shape;177;p24"/>
          <p:cNvSpPr/>
          <p:nvPr/>
        </p:nvSpPr>
        <p:spPr>
          <a:xfrm>
            <a:off x="0" y="2571744"/>
            <a:ext cx="9144000" cy="42864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8" name="Google Shape;178;p24"/>
          <p:cNvGrpSpPr/>
          <p:nvPr/>
        </p:nvGrpSpPr>
        <p:grpSpPr>
          <a:xfrm>
            <a:off x="1947558" y="1569332"/>
            <a:ext cx="2467459" cy="4572383"/>
            <a:chOff x="-6729413" y="-17360900"/>
            <a:chExt cx="26138326" cy="48436250"/>
          </a:xfrm>
        </p:grpSpPr>
        <p:sp>
          <p:nvSpPr>
            <p:cNvPr id="179" name="Google Shape;179;p24"/>
            <p:cNvSpPr/>
            <p:nvPr/>
          </p:nvSpPr>
          <p:spPr>
            <a:xfrm>
              <a:off x="-6729413" y="-9364662"/>
              <a:ext cx="25398299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9"/>
                  </a:moveTo>
                  <a:lnTo>
                    <a:pt x="0" y="0"/>
                  </a:lnTo>
                  <a:lnTo>
                    <a:pt x="11145" y="119999"/>
                  </a:lnTo>
                  <a:lnTo>
                    <a:pt x="120000" y="119999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3276600" y="-17360900"/>
              <a:ext cx="10882200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547" y="0"/>
                  </a:moveTo>
                  <a:lnTo>
                    <a:pt x="0" y="120000"/>
                  </a:lnTo>
                  <a:lnTo>
                    <a:pt x="119999" y="109486"/>
                  </a:lnTo>
                  <a:lnTo>
                    <a:pt x="102547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12576175" y="-17360900"/>
              <a:ext cx="6832500" cy="1046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62193"/>
                  </a:lnTo>
                  <a:lnTo>
                    <a:pt x="107007" y="120000"/>
                  </a:lnTo>
                  <a:lnTo>
                    <a:pt x="27797" y="925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-6729413" y="-9364662"/>
              <a:ext cx="10005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158"/>
                  </a:moveTo>
                  <a:lnTo>
                    <a:pt x="116173" y="119999"/>
                  </a:lnTo>
                  <a:lnTo>
                    <a:pt x="28291" y="119999"/>
                  </a:lnTo>
                  <a:lnTo>
                    <a:pt x="0" y="0"/>
                  </a:lnTo>
                  <a:lnTo>
                    <a:pt x="120000" y="41158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-6729413" y="-17360900"/>
              <a:ext cx="19305601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2195" y="120000"/>
                  </a:lnTo>
                  <a:lnTo>
                    <a:pt x="0" y="108517"/>
                  </a:lnTo>
                  <a:lnTo>
                    <a:pt x="60656" y="80315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12752387" y="-9293225"/>
              <a:ext cx="59166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526" y="0"/>
                  </a:moveTo>
                  <a:lnTo>
                    <a:pt x="120000" y="120000"/>
                  </a:lnTo>
                  <a:lnTo>
                    <a:pt x="0" y="120000"/>
                  </a:lnTo>
                  <a:lnTo>
                    <a:pt x="28526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3276600" y="-8518525"/>
              <a:ext cx="41925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84" y="12000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6084" y="12000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-6729413" y="-11442700"/>
              <a:ext cx="10005900" cy="292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29" y="0"/>
                  </a:moveTo>
                  <a:lnTo>
                    <a:pt x="120000" y="120000"/>
                  </a:lnTo>
                  <a:lnTo>
                    <a:pt x="0" y="85276"/>
                  </a:lnTo>
                  <a:lnTo>
                    <a:pt x="117029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4158913" y="-11938000"/>
              <a:ext cx="5250000" cy="504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62966"/>
                  </a:lnTo>
                  <a:lnTo>
                    <a:pt x="103090" y="119999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2957512" y="-8518525"/>
              <a:ext cx="8811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43459" y="0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11728450" y="-6897687"/>
              <a:ext cx="6940500" cy="1564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18188" y="67289"/>
                  </a:lnTo>
                  <a:lnTo>
                    <a:pt x="0" y="120000"/>
                  </a:lnTo>
                  <a:lnTo>
                    <a:pt x="0" y="1297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-4899025" y="-698500"/>
              <a:ext cx="63786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8929" y="119999"/>
                  </a:lnTo>
                  <a:lnTo>
                    <a:pt x="0" y="17748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-4370388" y="-6897687"/>
              <a:ext cx="7327800" cy="6199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95797" y="120000"/>
                  </a:lnTo>
                  <a:lnTo>
                    <a:pt x="0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9578975" y="8743950"/>
              <a:ext cx="42639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491" y="0"/>
                  </a:moveTo>
                  <a:lnTo>
                    <a:pt x="120000" y="33491"/>
                  </a:lnTo>
                  <a:lnTo>
                    <a:pt x="0" y="119999"/>
                  </a:lnTo>
                  <a:lnTo>
                    <a:pt x="60491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11728450" y="-6897687"/>
              <a:ext cx="69405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7703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3838575" y="-6897687"/>
              <a:ext cx="78900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193" y="119999"/>
                  </a:moveTo>
                  <a:lnTo>
                    <a:pt x="0" y="0"/>
                  </a:lnTo>
                  <a:lnTo>
                    <a:pt x="55219" y="0"/>
                  </a:lnTo>
                  <a:lnTo>
                    <a:pt x="119999" y="20719"/>
                  </a:lnTo>
                  <a:lnTo>
                    <a:pt x="48193" y="119999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-1235075" y="-698500"/>
              <a:ext cx="82422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4475"/>
                  </a:moveTo>
                  <a:lnTo>
                    <a:pt x="39522" y="0"/>
                  </a:lnTo>
                  <a:lnTo>
                    <a:pt x="0" y="119999"/>
                  </a:lnTo>
                  <a:lnTo>
                    <a:pt x="120000" y="24475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-1235075" y="-5207000"/>
              <a:ext cx="12963600" cy="2212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20000" y="75677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-6305550" y="-6897687"/>
              <a:ext cx="7785000" cy="8804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828" y="0"/>
                  </a:moveTo>
                  <a:lnTo>
                    <a:pt x="120000" y="84493"/>
                  </a:lnTo>
                  <a:lnTo>
                    <a:pt x="21680" y="120000"/>
                  </a:lnTo>
                  <a:lnTo>
                    <a:pt x="0" y="0"/>
                  </a:lnTo>
                  <a:lnTo>
                    <a:pt x="29828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11728450" y="-6897687"/>
              <a:ext cx="6940500" cy="877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23131"/>
                  </a:lnTo>
                  <a:lnTo>
                    <a:pt x="118188" y="12000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1479550" y="-6897687"/>
              <a:ext cx="55278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5972"/>
                  </a:moveTo>
                  <a:lnTo>
                    <a:pt x="119999" y="119999"/>
                  </a:lnTo>
                  <a:lnTo>
                    <a:pt x="51211" y="0"/>
                  </a:lnTo>
                  <a:lnTo>
                    <a:pt x="32085" y="0"/>
                  </a:lnTo>
                  <a:lnTo>
                    <a:pt x="0" y="75972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-1373188" y="8743950"/>
              <a:ext cx="13101600" cy="136301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1642"/>
                  </a:moveTo>
                  <a:lnTo>
                    <a:pt x="120000" y="0"/>
                  </a:lnTo>
                  <a:lnTo>
                    <a:pt x="40000" y="120000"/>
                  </a:lnTo>
                  <a:lnTo>
                    <a:pt x="0" y="71642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2994025" y="8743950"/>
              <a:ext cx="87345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3243"/>
                  </a:moveTo>
                  <a:lnTo>
                    <a:pt x="90468" y="119999"/>
                  </a:lnTo>
                  <a:lnTo>
                    <a:pt x="120000" y="0"/>
                  </a:lnTo>
                  <a:lnTo>
                    <a:pt x="0" y="73243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11728450" y="1873250"/>
              <a:ext cx="6835800" cy="1310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37120" y="120000"/>
                  </a:lnTo>
                  <a:lnTo>
                    <a:pt x="0" y="62922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3276600" y="-9293225"/>
              <a:ext cx="108822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807"/>
                  </a:moveTo>
                  <a:lnTo>
                    <a:pt x="119999" y="0"/>
                  </a:lnTo>
                  <a:lnTo>
                    <a:pt x="104490" y="120000"/>
                  </a:lnTo>
                  <a:lnTo>
                    <a:pt x="46231" y="120000"/>
                  </a:lnTo>
                  <a:lnTo>
                    <a:pt x="0" y="38807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7469187" y="-6897687"/>
              <a:ext cx="52833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742" y="120000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96742" y="12000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7" name="Google Shape;207;p24"/>
          <p:cNvSpPr/>
          <p:nvPr/>
        </p:nvSpPr>
        <p:spPr>
          <a:xfrm>
            <a:off x="786147" y="3157763"/>
            <a:ext cx="2105100" cy="3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18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endParaRPr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8" name="Google Shape;208;p24"/>
          <p:cNvSpPr/>
          <p:nvPr/>
        </p:nvSpPr>
        <p:spPr>
          <a:xfrm>
            <a:off x="5178176" y="3010328"/>
            <a:ext cx="3554858" cy="3379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Won’t talk about:</a:t>
            </a:r>
          </a:p>
          <a:p>
            <a:pPr marL="28575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data parsing</a:t>
            </a:r>
          </a:p>
          <a:p>
            <a:pPr marL="28575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inconclusive algorithms and results</a:t>
            </a:r>
          </a:p>
          <a:p>
            <a:pPr marL="28575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trials and many, </a:t>
            </a:r>
            <a:r>
              <a:rPr lang="en" sz="1800" i="1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many</a:t>
            </a: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 errors </a:t>
            </a: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Wingdings" pitchFamily="2" charset="2"/>
              </a:rPr>
              <a:t></a:t>
            </a:r>
            <a:endParaRPr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endParaRPr lang="en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endParaRPr lang="en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r>
              <a:rPr lang="en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See my Medium post for more gory detail.</a:t>
            </a:r>
            <a:endParaRPr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0" name="Google Shape;210;p24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Creating a </a:t>
            </a:r>
            <a:r>
              <a:rPr lang="en-US" dirty="0" err="1"/>
              <a:t>GraphFrame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24132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Fun things to do with </a:t>
            </a:r>
            <a:r>
              <a:rPr lang="en-US" dirty="0" err="1"/>
              <a:t>GraphFrames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89416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56299" y="2980148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3.</a:t>
            </a:r>
            <a:br>
              <a:rPr lang="en" sz="6000" dirty="0">
                <a:solidFill>
                  <a:srgbClr val="CFD8DC"/>
                </a:solidFill>
              </a:rPr>
            </a:br>
            <a:r>
              <a:rPr lang="en" sz="6000" dirty="0"/>
              <a:t>Community Detection</a:t>
            </a:r>
            <a:endParaRPr sz="60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76845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Advantages of LPA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Labelled data is not required</a:t>
            </a:r>
            <a:r>
              <a:rPr lang="en-US" sz="2400" dirty="0"/>
              <a:t>. 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External parameter setting is nice, but not strictly necessary.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Runs in near linear time.</a:t>
            </a: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27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B054D8-1B47-4045-88A5-9E079304B2B2}"/>
              </a:ext>
            </a:extLst>
          </p:cNvPr>
          <p:cNvSpPr/>
          <p:nvPr/>
        </p:nvSpPr>
        <p:spPr>
          <a:xfrm>
            <a:off x="2517169" y="5708503"/>
            <a:ext cx="643591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Raghavan, Usha Nandini,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Réka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Albert, and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Soundar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Kumara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. "Near linear time algorithm to detect community structures in large-scale networks."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Physical review 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 76.3 (2007): 036106.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6767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28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975D0-A8C8-BE46-B8A6-739BB15A5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592" y="517040"/>
            <a:ext cx="7698053" cy="5945031"/>
          </a:xfrm>
          <a:prstGeom prst="rect">
            <a:avLst/>
          </a:prstGeom>
        </p:spPr>
      </p:pic>
      <p:sp>
        <p:nvSpPr>
          <p:cNvPr id="11" name="Google Shape;111;p17">
            <a:extLst>
              <a:ext uri="{FF2B5EF4-FFF2-40B4-BE49-F238E27FC236}">
                <a16:creationId xmlns:a16="http://schemas.microsoft.com/office/drawing/2014/main" id="{C43C516E-876C-8841-BC64-28D4FD3FDE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876651" y="2031687"/>
            <a:ext cx="3170376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sz="2400" dirty="0"/>
              <a:t>Converges within 5 - 6 iterations for sampled Common Crawl data.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7617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51D6A46-2E09-D845-8916-9946F24BA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4953" y="1171254"/>
            <a:ext cx="4159706" cy="524407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Community: fandoms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29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9E2AEB-87B8-6843-AF8E-A4EA50B9F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632" y="4202910"/>
            <a:ext cx="3127895" cy="1699490"/>
          </a:xfrm>
          <a:prstGeom prst="rect">
            <a:avLst/>
          </a:prstGeom>
        </p:spPr>
      </p:pic>
      <p:sp>
        <p:nvSpPr>
          <p:cNvPr id="12" name="Google Shape;111;p17">
            <a:extLst>
              <a:ext uri="{FF2B5EF4-FFF2-40B4-BE49-F238E27FC236}">
                <a16:creationId xmlns:a16="http://schemas.microsoft.com/office/drawing/2014/main" id="{17CDCBEB-D309-D04E-A1C5-8BD4BF57B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8632" y="1559075"/>
            <a:ext cx="3170376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sz="2400" dirty="0"/>
              <a:t>Sites related to Star Wars memorabilia.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1600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1.</a:t>
            </a:r>
            <a:endParaRPr sz="6000" dirty="0">
              <a:solidFill>
                <a:srgbClr val="CFD8DC"/>
              </a:solidFill>
            </a:endParaRPr>
          </a:p>
          <a:p>
            <a:r>
              <a:rPr lang="en" dirty="0"/>
              <a:t>Why graphs?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Community: online learning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30</a:t>
            </a:fld>
            <a:endParaRPr/>
          </a:p>
        </p:txBody>
      </p:sp>
      <p:sp>
        <p:nvSpPr>
          <p:cNvPr id="12" name="Google Shape;111;p17">
            <a:extLst>
              <a:ext uri="{FF2B5EF4-FFF2-40B4-BE49-F238E27FC236}">
                <a16:creationId xmlns:a16="http://schemas.microsoft.com/office/drawing/2014/main" id="{17CDCBEB-D309-D04E-A1C5-8BD4BF57B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8632" y="1559075"/>
            <a:ext cx="2941984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sz="2400" dirty="0"/>
              <a:t>Mixed community of online learning sites, sites that link to these sites 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09466B-A0C1-A14F-981E-1A7D3124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300" y="1559075"/>
            <a:ext cx="4813435" cy="41078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340155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Community: bedbugs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31</a:t>
            </a:fld>
            <a:endParaRPr/>
          </a:p>
        </p:txBody>
      </p:sp>
      <p:sp>
        <p:nvSpPr>
          <p:cNvPr id="12" name="Google Shape;111;p17">
            <a:extLst>
              <a:ext uri="{FF2B5EF4-FFF2-40B4-BE49-F238E27FC236}">
                <a16:creationId xmlns:a16="http://schemas.microsoft.com/office/drawing/2014/main" id="{17CDCBEB-D309-D04E-A1C5-8BD4BF57B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8632" y="1559075"/>
            <a:ext cx="2921435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dirty="0"/>
              <a:t>Cookie cutter bedbug sites and sites with similar content resources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7F5F39-3A8B-2A43-81A3-2C63D5700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927" y="686436"/>
            <a:ext cx="4771556" cy="590919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768538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>
            <a:spLocks noGrp="1"/>
          </p:cNvSpPr>
          <p:nvPr>
            <p:ph type="ctrTitle" idx="4294967295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" sz="9600" b="1"/>
              <a:t>89,526,124</a:t>
            </a:r>
            <a:endParaRPr sz="9600" b="1"/>
          </a:p>
        </p:txBody>
      </p:sp>
      <p:sp>
        <p:nvSpPr>
          <p:cNvPr id="249" name="Google Shape;249;p27"/>
          <p:cNvSpPr txBox="1">
            <a:spLocks noGrp="1"/>
          </p:cNvSpPr>
          <p:nvPr>
            <p:ph type="subTitle" idx="4294967295"/>
          </p:nvPr>
        </p:nvSpPr>
        <p:spPr>
          <a:xfrm>
            <a:off x="685800" y="3786739"/>
            <a:ext cx="777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dirty="0"/>
              <a:t>Whoa! That’s a big number, aren’t you proud?</a:t>
            </a:r>
            <a:endParaRPr dirty="0"/>
          </a:p>
        </p:txBody>
      </p:sp>
      <p:sp>
        <p:nvSpPr>
          <p:cNvPr id="250" name="Google Shape;250;p2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>
            <a:spLocks noGrp="1"/>
          </p:cNvSpPr>
          <p:nvPr>
            <p:ph type="ctrTitle" idx="4294967295"/>
          </p:nvPr>
        </p:nvSpPr>
        <p:spPr>
          <a:xfrm>
            <a:off x="1515900" y="864000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/>
              <a:t>89,526,124</a:t>
            </a:r>
            <a:endParaRPr sz="7200" dirty="0"/>
          </a:p>
        </p:txBody>
      </p:sp>
      <p:sp>
        <p:nvSpPr>
          <p:cNvPr id="256" name="Google Shape;256;p28"/>
          <p:cNvSpPr txBox="1">
            <a:spLocks noGrp="1"/>
          </p:cNvSpPr>
          <p:nvPr>
            <p:ph type="subTitle" idx="4294967295"/>
          </p:nvPr>
        </p:nvSpPr>
        <p:spPr>
          <a:xfrm>
            <a:off x="1515900" y="1729347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That’s a lot of nodes</a:t>
            </a:r>
            <a:endParaRPr sz="2400" dirty="0"/>
          </a:p>
        </p:txBody>
      </p:sp>
      <p:sp>
        <p:nvSpPr>
          <p:cNvPr id="257" name="Google Shape;257;p28"/>
          <p:cNvSpPr txBox="1">
            <a:spLocks noGrp="1"/>
          </p:cNvSpPr>
          <p:nvPr>
            <p:ph type="ctrTitle" idx="4294967295"/>
          </p:nvPr>
        </p:nvSpPr>
        <p:spPr>
          <a:xfrm>
            <a:off x="1515900" y="4369204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/>
              <a:t>100%</a:t>
            </a:r>
            <a:endParaRPr sz="7200" dirty="0"/>
          </a:p>
        </p:txBody>
      </p:sp>
      <p:sp>
        <p:nvSpPr>
          <p:cNvPr id="258" name="Google Shape;258;p28"/>
          <p:cNvSpPr txBox="1">
            <a:spLocks noGrp="1"/>
          </p:cNvSpPr>
          <p:nvPr>
            <p:ph type="subTitle" idx="4294967295"/>
          </p:nvPr>
        </p:nvSpPr>
        <p:spPr>
          <a:xfrm>
            <a:off x="1515900" y="5234551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Total success!</a:t>
            </a:r>
            <a:endParaRPr sz="2400" dirty="0"/>
          </a:p>
        </p:txBody>
      </p:sp>
      <p:sp>
        <p:nvSpPr>
          <p:cNvPr id="259" name="Google Shape;259;p28"/>
          <p:cNvSpPr txBox="1">
            <a:spLocks noGrp="1"/>
          </p:cNvSpPr>
          <p:nvPr>
            <p:ph type="ctrTitle" idx="4294967295"/>
          </p:nvPr>
        </p:nvSpPr>
        <p:spPr>
          <a:xfrm>
            <a:off x="1515900" y="2616603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/>
              <a:t>185,244</a:t>
            </a:r>
            <a:r>
              <a:rPr lang="en" sz="4800" dirty="0"/>
              <a:t> users</a:t>
            </a:r>
            <a:endParaRPr sz="4800" dirty="0"/>
          </a:p>
        </p:txBody>
      </p:sp>
      <p:sp>
        <p:nvSpPr>
          <p:cNvPr id="260" name="Google Shape;260;p28"/>
          <p:cNvSpPr txBox="1">
            <a:spLocks noGrp="1"/>
          </p:cNvSpPr>
          <p:nvPr>
            <p:ph type="subTitle" idx="4294967295"/>
          </p:nvPr>
        </p:nvSpPr>
        <p:spPr>
          <a:xfrm>
            <a:off x="1515900" y="3481949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And a lot of websites</a:t>
            </a:r>
            <a:endParaRPr sz="2400" dirty="0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Let’s review some concepts</a:t>
            </a:r>
            <a:endParaRPr/>
          </a:p>
        </p:txBody>
      </p:sp>
      <p:sp>
        <p:nvSpPr>
          <p:cNvPr id="281" name="Google Shape;281;p30"/>
          <p:cNvSpPr txBox="1">
            <a:spLocks noGrp="1"/>
          </p:cNvSpPr>
          <p:nvPr>
            <p:ph type="body" idx="1"/>
          </p:nvPr>
        </p:nvSpPr>
        <p:spPr>
          <a:xfrm>
            <a:off x="786151" y="2057401"/>
            <a:ext cx="2419800" cy="15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 dirty="0"/>
              <a:t>Yellow</a:t>
            </a:r>
            <a:endParaRPr b="1" dirty="0"/>
          </a:p>
          <a:p>
            <a:pPr marL="0" indent="0">
              <a:buNone/>
            </a:pPr>
            <a:r>
              <a:rPr lang="en" sz="1200" dirty="0"/>
              <a:t>Is the color of gold, butter and ripe lemons. In the spectrum of visible light, yellow is found between green and orange.</a:t>
            </a:r>
            <a:endParaRPr sz="1200" dirty="0"/>
          </a:p>
        </p:txBody>
      </p:sp>
      <p:sp>
        <p:nvSpPr>
          <p:cNvPr id="282" name="Google Shape;282;p30"/>
          <p:cNvSpPr txBox="1">
            <a:spLocks noGrp="1"/>
          </p:cNvSpPr>
          <p:nvPr>
            <p:ph type="body" idx="2"/>
          </p:nvPr>
        </p:nvSpPr>
        <p:spPr>
          <a:xfrm>
            <a:off x="3329989" y="2057401"/>
            <a:ext cx="2419800" cy="15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 dirty="0"/>
              <a:t>Blue</a:t>
            </a:r>
            <a:endParaRPr b="1" dirty="0"/>
          </a:p>
          <a:p>
            <a:pPr marL="0" indent="0">
              <a:buNone/>
            </a:pPr>
            <a:r>
              <a:rPr lang="en" sz="1200" dirty="0"/>
              <a:t>Is the </a:t>
            </a:r>
            <a:r>
              <a:rPr lang="en" sz="1200" dirty="0" err="1"/>
              <a:t>colour</a:t>
            </a:r>
            <a:r>
              <a:rPr lang="en" sz="1200" dirty="0"/>
              <a:t> of the clear sky and the deep sea. It is located between violet and green on the optical spectrum.</a:t>
            </a:r>
            <a:endParaRPr sz="1200" dirty="0"/>
          </a:p>
        </p:txBody>
      </p:sp>
      <p:sp>
        <p:nvSpPr>
          <p:cNvPr id="283" name="Google Shape;283;p30"/>
          <p:cNvSpPr txBox="1">
            <a:spLocks noGrp="1"/>
          </p:cNvSpPr>
          <p:nvPr>
            <p:ph type="body" idx="3"/>
          </p:nvPr>
        </p:nvSpPr>
        <p:spPr>
          <a:xfrm>
            <a:off x="5873827" y="2057401"/>
            <a:ext cx="2419800" cy="15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 dirty="0"/>
              <a:t>Red</a:t>
            </a:r>
            <a:endParaRPr b="1" dirty="0"/>
          </a:p>
          <a:p>
            <a:pPr marL="0" indent="0">
              <a:buNone/>
            </a:pPr>
            <a:r>
              <a:rPr lang="en" sz="1200" dirty="0"/>
              <a:t>Is the color of blood, and because of this it has historically been associated with sacrifice, danger and courage. </a:t>
            </a:r>
            <a:endParaRPr sz="1200" dirty="0"/>
          </a:p>
          <a:p>
            <a:pPr marL="0" indent="0">
              <a:buNone/>
            </a:pPr>
            <a:endParaRPr sz="1200"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body" idx="1"/>
          </p:nvPr>
        </p:nvSpPr>
        <p:spPr>
          <a:xfrm>
            <a:off x="786151" y="4267200"/>
            <a:ext cx="2419800" cy="14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/>
              <a:t>Yellow</a:t>
            </a:r>
            <a:endParaRPr b="1"/>
          </a:p>
          <a:p>
            <a:pPr marL="0" indent="0"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85" name="Google Shape;285;p30"/>
          <p:cNvSpPr txBox="1">
            <a:spLocks noGrp="1"/>
          </p:cNvSpPr>
          <p:nvPr>
            <p:ph type="body" idx="2"/>
          </p:nvPr>
        </p:nvSpPr>
        <p:spPr>
          <a:xfrm>
            <a:off x="3329989" y="4267200"/>
            <a:ext cx="2419800" cy="14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/>
              <a:t>Blue</a:t>
            </a:r>
            <a:endParaRPr b="1"/>
          </a:p>
          <a:p>
            <a:pPr marL="0" indent="0"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86" name="Google Shape;286;p30"/>
          <p:cNvSpPr txBox="1">
            <a:spLocks noGrp="1"/>
          </p:cNvSpPr>
          <p:nvPr>
            <p:ph type="body" idx="3"/>
          </p:nvPr>
        </p:nvSpPr>
        <p:spPr>
          <a:xfrm>
            <a:off x="5873827" y="4267200"/>
            <a:ext cx="2419800" cy="14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 dirty="0"/>
              <a:t>Red</a:t>
            </a:r>
            <a:endParaRPr b="1" dirty="0"/>
          </a:p>
          <a:p>
            <a:pPr marL="0" indent="0">
              <a:buNone/>
            </a:pPr>
            <a:r>
              <a:rPr lang="en" sz="1200" dirty="0"/>
              <a:t>Is the color of blood, and because of this it has historically been associated with sacrifice, danger and courage. </a:t>
            </a:r>
            <a:endParaRPr sz="1200" dirty="0"/>
          </a:p>
          <a:p>
            <a:pPr marL="0" indent="0">
              <a:buNone/>
            </a:pPr>
            <a:endParaRPr sz="1200" dirty="0"/>
          </a:p>
        </p:txBody>
      </p:sp>
      <p:grpSp>
        <p:nvGrpSpPr>
          <p:cNvPr id="287" name="Google Shape;287;p30"/>
          <p:cNvGrpSpPr/>
          <p:nvPr/>
        </p:nvGrpSpPr>
        <p:grpSpPr>
          <a:xfrm>
            <a:off x="921701" y="1777651"/>
            <a:ext cx="304009" cy="326513"/>
            <a:chOff x="616425" y="2329600"/>
            <a:chExt cx="361700" cy="388475"/>
          </a:xfrm>
        </p:grpSpPr>
        <p:sp>
          <p:nvSpPr>
            <p:cNvPr id="288" name="Google Shape;288;p30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296" name="Google Shape;296;p30"/>
          <p:cNvGrpSpPr/>
          <p:nvPr/>
        </p:nvGrpSpPr>
        <p:grpSpPr>
          <a:xfrm>
            <a:off x="5980787" y="3978261"/>
            <a:ext cx="435023" cy="323445"/>
            <a:chOff x="5247525" y="3007275"/>
            <a:chExt cx="517575" cy="384825"/>
          </a:xfrm>
        </p:grpSpPr>
        <p:sp>
          <p:nvSpPr>
            <p:cNvPr id="297" name="Google Shape;297;p30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299" name="Google Shape;299;p30"/>
          <p:cNvGrpSpPr/>
          <p:nvPr/>
        </p:nvGrpSpPr>
        <p:grpSpPr>
          <a:xfrm>
            <a:off x="965719" y="3968778"/>
            <a:ext cx="215967" cy="342399"/>
            <a:chOff x="6718575" y="2318625"/>
            <a:chExt cx="256950" cy="407375"/>
          </a:xfrm>
        </p:grpSpPr>
        <p:sp>
          <p:nvSpPr>
            <p:cNvPr id="300" name="Google Shape;300;p3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308" name="Google Shape;308;p30"/>
          <p:cNvGrpSpPr/>
          <p:nvPr/>
        </p:nvGrpSpPr>
        <p:grpSpPr>
          <a:xfrm>
            <a:off x="3407119" y="3922984"/>
            <a:ext cx="452420" cy="433992"/>
            <a:chOff x="5233525" y="4954450"/>
            <a:chExt cx="538275" cy="516350"/>
          </a:xfrm>
        </p:grpSpPr>
        <p:sp>
          <p:nvSpPr>
            <p:cNvPr id="309" name="Google Shape;309;p30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320" name="Google Shape;320;p30"/>
          <p:cNvGrpSpPr/>
          <p:nvPr/>
        </p:nvGrpSpPr>
        <p:grpSpPr>
          <a:xfrm>
            <a:off x="3453692" y="1777660"/>
            <a:ext cx="359272" cy="376691"/>
            <a:chOff x="5961125" y="1623900"/>
            <a:chExt cx="427450" cy="448175"/>
          </a:xfrm>
        </p:grpSpPr>
        <p:sp>
          <p:nvSpPr>
            <p:cNvPr id="321" name="Google Shape;321;p30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328" name="Google Shape;328;p30"/>
          <p:cNvGrpSpPr/>
          <p:nvPr/>
        </p:nvGrpSpPr>
        <p:grpSpPr>
          <a:xfrm>
            <a:off x="6040974" y="1803255"/>
            <a:ext cx="345971" cy="325505"/>
            <a:chOff x="5972700" y="2330200"/>
            <a:chExt cx="411625" cy="387275"/>
          </a:xfrm>
        </p:grpSpPr>
        <p:sp>
          <p:nvSpPr>
            <p:cNvPr id="329" name="Google Shape;329;p3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331" name="Google Shape;331;p30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ctrTitle" idx="4294967295"/>
          </p:nvPr>
        </p:nvSpPr>
        <p:spPr>
          <a:xfrm>
            <a:off x="685800" y="587123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b="1"/>
              <a:t>Thanks!</a:t>
            </a:r>
            <a:endParaRPr sz="6000" b="1"/>
          </a:p>
        </p:txBody>
      </p:sp>
      <p:sp>
        <p:nvSpPr>
          <p:cNvPr id="376" name="Google Shape;376;p36"/>
          <p:cNvSpPr txBox="1">
            <a:spLocks noGrp="1"/>
          </p:cNvSpPr>
          <p:nvPr>
            <p:ph type="subTitle" idx="4294967295"/>
          </p:nvPr>
        </p:nvSpPr>
        <p:spPr>
          <a:xfrm>
            <a:off x="685801" y="2186551"/>
            <a:ext cx="65937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/>
              <a:t>Any questions?</a:t>
            </a:r>
            <a:endParaRPr sz="3600" b="1"/>
          </a:p>
        </p:txBody>
      </p:sp>
      <p:sp>
        <p:nvSpPr>
          <p:cNvPr id="377" name="Google Shape;377;p36"/>
          <p:cNvSpPr txBox="1">
            <a:spLocks noGrp="1"/>
          </p:cNvSpPr>
          <p:nvPr>
            <p:ph type="body" idx="4294967295"/>
          </p:nvPr>
        </p:nvSpPr>
        <p:spPr>
          <a:xfrm>
            <a:off x="685801" y="3285875"/>
            <a:ext cx="4863900" cy="32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Find me at:</a:t>
            </a:r>
            <a:endParaRPr sz="2400" dirty="0"/>
          </a:p>
          <a:p>
            <a:pPr marL="0" indent="0">
              <a:buNone/>
            </a:pPr>
            <a:r>
              <a:rPr lang="en" sz="2400" dirty="0" err="1"/>
              <a:t>wsuen@appnexus.com</a:t>
            </a:r>
            <a:endParaRPr lang="en" sz="2400" dirty="0"/>
          </a:p>
          <a:p>
            <a:pPr marL="0" indent="0">
              <a:buNone/>
            </a:pPr>
            <a:endParaRPr lang="en" sz="2400" dirty="0"/>
          </a:p>
          <a:p>
            <a:pPr marL="0" indent="0">
              <a:buNone/>
            </a:pPr>
            <a:r>
              <a:rPr lang="en" sz="2400" dirty="0" err="1"/>
              <a:t>Github</a:t>
            </a:r>
            <a:r>
              <a:rPr lang="en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M</a:t>
            </a:r>
            <a:r>
              <a:rPr lang="en" sz="2400" dirty="0" err="1"/>
              <a:t>edium</a:t>
            </a:r>
            <a:r>
              <a:rPr lang="en" sz="2400" dirty="0"/>
              <a:t> tutorial:</a:t>
            </a:r>
            <a:endParaRPr sz="2400" dirty="0"/>
          </a:p>
        </p:txBody>
      </p:sp>
      <p:sp>
        <p:nvSpPr>
          <p:cNvPr id="378" name="Google Shape;378;p36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8DC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9"/>
          <p:cNvSpPr txBox="1"/>
          <p:nvPr/>
        </p:nvSpPr>
        <p:spPr>
          <a:xfrm>
            <a:off x="6324775" y="1222051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en" sz="900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SlidesCarnival icons are editable shapes</a:t>
            </a: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>
              <a:buSzPts val="1100"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>
              <a:buSzPts val="1100"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means that you can: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189" indent="-285744">
              <a:buClr>
                <a:srgbClr val="263238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Resize them without losing quality.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189" indent="-285744">
              <a:buClr>
                <a:srgbClr val="263238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Change line color, width and style.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Isn’t that nice? :)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Examples: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>
              <a:buSzPts val="1100"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99" name="Google Shape;399;p39"/>
          <p:cNvGrpSpPr/>
          <p:nvPr/>
        </p:nvGrpSpPr>
        <p:grpSpPr>
          <a:xfrm>
            <a:off x="424951" y="1242997"/>
            <a:ext cx="342903" cy="447293"/>
            <a:chOff x="590250" y="244200"/>
            <a:chExt cx="407975" cy="532175"/>
          </a:xfrm>
        </p:grpSpPr>
        <p:sp>
          <p:nvSpPr>
            <p:cNvPr id="400" name="Google Shape;400;p39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14" name="Google Shape;414;p39"/>
          <p:cNvGrpSpPr/>
          <p:nvPr/>
        </p:nvGrpSpPr>
        <p:grpSpPr>
          <a:xfrm>
            <a:off x="977640" y="1309016"/>
            <a:ext cx="372595" cy="310144"/>
            <a:chOff x="1247825" y="322750"/>
            <a:chExt cx="443300" cy="369000"/>
          </a:xfrm>
        </p:grpSpPr>
        <p:sp>
          <p:nvSpPr>
            <p:cNvPr id="415" name="Google Shape;415;p39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20" name="Google Shape;420;p39"/>
          <p:cNvGrpSpPr/>
          <p:nvPr/>
        </p:nvGrpSpPr>
        <p:grpSpPr>
          <a:xfrm>
            <a:off x="1550819" y="1307483"/>
            <a:ext cx="356204" cy="313212"/>
            <a:chOff x="1929775" y="320925"/>
            <a:chExt cx="423800" cy="372650"/>
          </a:xfrm>
        </p:grpSpPr>
        <p:sp>
          <p:nvSpPr>
            <p:cNvPr id="421" name="Google Shape;421;p39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26" name="Google Shape;426;p39"/>
          <p:cNvSpPr/>
          <p:nvPr/>
        </p:nvSpPr>
        <p:spPr>
          <a:xfrm>
            <a:off x="2148123" y="1296230"/>
            <a:ext cx="291717" cy="335739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427" name="Google Shape;427;p39"/>
          <p:cNvSpPr/>
          <p:nvPr/>
        </p:nvSpPr>
        <p:spPr>
          <a:xfrm>
            <a:off x="2733091" y="1297259"/>
            <a:ext cx="251793" cy="333679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428" name="Google Shape;428;p39"/>
          <p:cNvGrpSpPr/>
          <p:nvPr/>
        </p:nvGrpSpPr>
        <p:grpSpPr>
          <a:xfrm>
            <a:off x="3820466" y="1272162"/>
            <a:ext cx="336767" cy="383835"/>
            <a:chOff x="4630125" y="278900"/>
            <a:chExt cx="400675" cy="456675"/>
          </a:xfrm>
        </p:grpSpPr>
        <p:sp>
          <p:nvSpPr>
            <p:cNvPr id="429" name="Google Shape;429;p39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33" name="Google Shape;433;p39"/>
          <p:cNvSpPr/>
          <p:nvPr/>
        </p:nvSpPr>
        <p:spPr>
          <a:xfrm>
            <a:off x="4361055" y="1295726"/>
            <a:ext cx="385895" cy="336747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434" name="Google Shape;434;p39"/>
          <p:cNvGrpSpPr/>
          <p:nvPr/>
        </p:nvGrpSpPr>
        <p:grpSpPr>
          <a:xfrm>
            <a:off x="430074" y="1818716"/>
            <a:ext cx="342883" cy="418128"/>
            <a:chOff x="596350" y="929175"/>
            <a:chExt cx="407950" cy="497475"/>
          </a:xfrm>
        </p:grpSpPr>
        <p:sp>
          <p:nvSpPr>
            <p:cNvPr id="435" name="Google Shape;435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42" name="Google Shape;442;p39"/>
          <p:cNvGrpSpPr/>
          <p:nvPr/>
        </p:nvGrpSpPr>
        <p:grpSpPr>
          <a:xfrm>
            <a:off x="1554391" y="1879632"/>
            <a:ext cx="349060" cy="298883"/>
            <a:chOff x="1934025" y="1001650"/>
            <a:chExt cx="415300" cy="355600"/>
          </a:xfrm>
        </p:grpSpPr>
        <p:sp>
          <p:nvSpPr>
            <p:cNvPr id="443" name="Google Shape;443;p39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47" name="Google Shape;447;p39"/>
          <p:cNvSpPr/>
          <p:nvPr/>
        </p:nvSpPr>
        <p:spPr>
          <a:xfrm>
            <a:off x="2118452" y="1854576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448" name="Google Shape;448;p39"/>
          <p:cNvSpPr/>
          <p:nvPr/>
        </p:nvSpPr>
        <p:spPr>
          <a:xfrm>
            <a:off x="2683959" y="1871973"/>
            <a:ext cx="350068" cy="314243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449" name="Google Shape;449;p39"/>
          <p:cNvSpPr/>
          <p:nvPr/>
        </p:nvSpPr>
        <p:spPr>
          <a:xfrm>
            <a:off x="3254074" y="1874538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450" name="Google Shape;450;p39"/>
          <p:cNvSpPr/>
          <p:nvPr/>
        </p:nvSpPr>
        <p:spPr>
          <a:xfrm>
            <a:off x="3830340" y="1877606"/>
            <a:ext cx="317311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451" name="Google Shape;451;p39"/>
          <p:cNvGrpSpPr/>
          <p:nvPr/>
        </p:nvGrpSpPr>
        <p:grpSpPr>
          <a:xfrm>
            <a:off x="4378786" y="1857109"/>
            <a:ext cx="350068" cy="350573"/>
            <a:chOff x="5294400" y="974850"/>
            <a:chExt cx="416500" cy="417100"/>
          </a:xfrm>
        </p:grpSpPr>
        <p:sp>
          <p:nvSpPr>
            <p:cNvPr id="452" name="Google Shape;452;p39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54" name="Google Shape;454;p39"/>
          <p:cNvGrpSpPr/>
          <p:nvPr/>
        </p:nvGrpSpPr>
        <p:grpSpPr>
          <a:xfrm>
            <a:off x="4901807" y="1817710"/>
            <a:ext cx="433992" cy="422729"/>
            <a:chOff x="5916675" y="927975"/>
            <a:chExt cx="516350" cy="502950"/>
          </a:xfrm>
        </p:grpSpPr>
        <p:sp>
          <p:nvSpPr>
            <p:cNvPr id="455" name="Google Shape;455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57" name="Google Shape;457;p39"/>
          <p:cNvGrpSpPr/>
          <p:nvPr/>
        </p:nvGrpSpPr>
        <p:grpSpPr>
          <a:xfrm>
            <a:off x="403454" y="2467123"/>
            <a:ext cx="391001" cy="264085"/>
            <a:chOff x="564675" y="1700625"/>
            <a:chExt cx="465200" cy="314200"/>
          </a:xfrm>
        </p:grpSpPr>
        <p:sp>
          <p:nvSpPr>
            <p:cNvPr id="458" name="Google Shape;458;p39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61" name="Google Shape;461;p39"/>
          <p:cNvGrpSpPr/>
          <p:nvPr/>
        </p:nvGrpSpPr>
        <p:grpSpPr>
          <a:xfrm>
            <a:off x="968438" y="2402634"/>
            <a:ext cx="391001" cy="382827"/>
            <a:chOff x="1236875" y="1623900"/>
            <a:chExt cx="465200" cy="455475"/>
          </a:xfrm>
        </p:grpSpPr>
        <p:sp>
          <p:nvSpPr>
            <p:cNvPr id="462" name="Google Shape;462;p39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69" name="Google Shape;469;p39"/>
          <p:cNvGrpSpPr/>
          <p:nvPr/>
        </p:nvGrpSpPr>
        <p:grpSpPr>
          <a:xfrm>
            <a:off x="1545690" y="2410829"/>
            <a:ext cx="366459" cy="366437"/>
            <a:chOff x="1923675" y="1633650"/>
            <a:chExt cx="436000" cy="435975"/>
          </a:xfrm>
        </p:grpSpPr>
        <p:sp>
          <p:nvSpPr>
            <p:cNvPr id="470" name="Google Shape;470;p3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76" name="Google Shape;476;p39"/>
          <p:cNvGrpSpPr/>
          <p:nvPr/>
        </p:nvGrpSpPr>
        <p:grpSpPr>
          <a:xfrm>
            <a:off x="2109145" y="2409297"/>
            <a:ext cx="369505" cy="369505"/>
            <a:chOff x="2594050" y="1631825"/>
            <a:chExt cx="439625" cy="439625"/>
          </a:xfrm>
        </p:grpSpPr>
        <p:sp>
          <p:nvSpPr>
            <p:cNvPr id="477" name="Google Shape;477;p3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81" name="Google Shape;481;p39"/>
          <p:cNvSpPr/>
          <p:nvPr/>
        </p:nvSpPr>
        <p:spPr>
          <a:xfrm>
            <a:off x="2690603" y="2425719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482" name="Google Shape;482;p39"/>
          <p:cNvGrpSpPr/>
          <p:nvPr/>
        </p:nvGrpSpPr>
        <p:grpSpPr>
          <a:xfrm>
            <a:off x="3273910" y="2381663"/>
            <a:ext cx="299911" cy="424768"/>
            <a:chOff x="3979850" y="1598950"/>
            <a:chExt cx="356825" cy="505375"/>
          </a:xfrm>
        </p:grpSpPr>
        <p:sp>
          <p:nvSpPr>
            <p:cNvPr id="483" name="Google Shape;483;p39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85" name="Google Shape;485;p39"/>
          <p:cNvGrpSpPr/>
          <p:nvPr/>
        </p:nvGrpSpPr>
        <p:grpSpPr>
          <a:xfrm>
            <a:off x="3791297" y="2472753"/>
            <a:ext cx="395099" cy="242589"/>
            <a:chOff x="4595425" y="1707325"/>
            <a:chExt cx="470075" cy="288625"/>
          </a:xfrm>
        </p:grpSpPr>
        <p:sp>
          <p:nvSpPr>
            <p:cNvPr id="486" name="Google Shape;486;p39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91" name="Google Shape;491;p39"/>
          <p:cNvGrpSpPr/>
          <p:nvPr/>
        </p:nvGrpSpPr>
        <p:grpSpPr>
          <a:xfrm>
            <a:off x="4375214" y="2413392"/>
            <a:ext cx="357235" cy="361311"/>
            <a:chOff x="5290150" y="1636700"/>
            <a:chExt cx="425025" cy="429875"/>
          </a:xfrm>
        </p:grpSpPr>
        <p:sp>
          <p:nvSpPr>
            <p:cNvPr id="492" name="Google Shape;492;p39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94" name="Google Shape;494;p39"/>
          <p:cNvGrpSpPr/>
          <p:nvPr/>
        </p:nvGrpSpPr>
        <p:grpSpPr>
          <a:xfrm>
            <a:off x="4939167" y="2402634"/>
            <a:ext cx="359272" cy="376691"/>
            <a:chOff x="5961125" y="1623900"/>
            <a:chExt cx="427450" cy="448175"/>
          </a:xfrm>
        </p:grpSpPr>
        <p:sp>
          <p:nvSpPr>
            <p:cNvPr id="495" name="Google Shape;495;p39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02" name="Google Shape;502;p39"/>
          <p:cNvGrpSpPr/>
          <p:nvPr/>
        </p:nvGrpSpPr>
        <p:grpSpPr>
          <a:xfrm>
            <a:off x="5491862" y="2412365"/>
            <a:ext cx="383835" cy="363369"/>
            <a:chOff x="6618700" y="1635475"/>
            <a:chExt cx="456675" cy="432325"/>
          </a:xfrm>
        </p:grpSpPr>
        <p:sp>
          <p:nvSpPr>
            <p:cNvPr id="503" name="Google Shape;503;p39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08" name="Google Shape;508;p39"/>
          <p:cNvGrpSpPr/>
          <p:nvPr/>
        </p:nvGrpSpPr>
        <p:grpSpPr>
          <a:xfrm>
            <a:off x="446950" y="2995777"/>
            <a:ext cx="304009" cy="326513"/>
            <a:chOff x="616425" y="2329600"/>
            <a:chExt cx="361700" cy="388475"/>
          </a:xfrm>
        </p:grpSpPr>
        <p:sp>
          <p:nvSpPr>
            <p:cNvPr id="509" name="Google Shape;509;p39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17" name="Google Shape;517;p39"/>
          <p:cNvGrpSpPr/>
          <p:nvPr/>
        </p:nvGrpSpPr>
        <p:grpSpPr>
          <a:xfrm>
            <a:off x="1003758" y="2998842"/>
            <a:ext cx="320379" cy="320379"/>
            <a:chOff x="1278900" y="2333250"/>
            <a:chExt cx="381175" cy="381175"/>
          </a:xfrm>
        </p:grpSpPr>
        <p:sp>
          <p:nvSpPr>
            <p:cNvPr id="518" name="Google Shape;518;p39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22" name="Google Shape;522;p39"/>
          <p:cNvGrpSpPr/>
          <p:nvPr/>
        </p:nvGrpSpPr>
        <p:grpSpPr>
          <a:xfrm>
            <a:off x="1568723" y="2998842"/>
            <a:ext cx="320399" cy="320379"/>
            <a:chOff x="1951075" y="2333250"/>
            <a:chExt cx="381200" cy="381175"/>
          </a:xfrm>
        </p:grpSpPr>
        <p:sp>
          <p:nvSpPr>
            <p:cNvPr id="523" name="Google Shape;523;p39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27" name="Google Shape;527;p39"/>
          <p:cNvGrpSpPr/>
          <p:nvPr/>
        </p:nvGrpSpPr>
        <p:grpSpPr>
          <a:xfrm>
            <a:off x="2133705" y="2998842"/>
            <a:ext cx="320379" cy="320379"/>
            <a:chOff x="2623275" y="2333250"/>
            <a:chExt cx="381175" cy="381175"/>
          </a:xfrm>
        </p:grpSpPr>
        <p:sp>
          <p:nvSpPr>
            <p:cNvPr id="528" name="Google Shape;528;p39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32" name="Google Shape;532;p39"/>
          <p:cNvGrpSpPr/>
          <p:nvPr/>
        </p:nvGrpSpPr>
        <p:grpSpPr>
          <a:xfrm>
            <a:off x="2773413" y="2943581"/>
            <a:ext cx="170937" cy="426827"/>
            <a:chOff x="3384375" y="2267500"/>
            <a:chExt cx="203375" cy="507825"/>
          </a:xfrm>
        </p:grpSpPr>
        <p:sp>
          <p:nvSpPr>
            <p:cNvPr id="533" name="Google Shape;533;p39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35" name="Google Shape;535;p39"/>
          <p:cNvGrpSpPr/>
          <p:nvPr/>
        </p:nvGrpSpPr>
        <p:grpSpPr>
          <a:xfrm>
            <a:off x="3918719" y="2997814"/>
            <a:ext cx="140237" cy="318339"/>
            <a:chOff x="4747025" y="2332025"/>
            <a:chExt cx="166850" cy="378750"/>
          </a:xfrm>
        </p:grpSpPr>
        <p:sp>
          <p:nvSpPr>
            <p:cNvPr id="536" name="Google Shape;536;p39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351194" y="2945619"/>
            <a:ext cx="145343" cy="422729"/>
            <a:chOff x="4071800" y="2269925"/>
            <a:chExt cx="172925" cy="502950"/>
          </a:xfrm>
        </p:grpSpPr>
        <p:sp>
          <p:nvSpPr>
            <p:cNvPr id="539" name="Google Shape;539;p39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41" name="Google Shape;541;p39"/>
          <p:cNvSpPr/>
          <p:nvPr/>
        </p:nvSpPr>
        <p:spPr>
          <a:xfrm>
            <a:off x="4393812" y="2990216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542" name="Google Shape;542;p39"/>
          <p:cNvGrpSpPr/>
          <p:nvPr/>
        </p:nvGrpSpPr>
        <p:grpSpPr>
          <a:xfrm>
            <a:off x="4948898" y="2996281"/>
            <a:ext cx="345971" cy="325505"/>
            <a:chOff x="5972700" y="2330200"/>
            <a:chExt cx="411625" cy="387275"/>
          </a:xfrm>
        </p:grpSpPr>
        <p:sp>
          <p:nvSpPr>
            <p:cNvPr id="543" name="Google Shape;543;p3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45" name="Google Shape;545;p39"/>
          <p:cNvGrpSpPr/>
          <p:nvPr/>
        </p:nvGrpSpPr>
        <p:grpSpPr>
          <a:xfrm>
            <a:off x="544194" y="3524409"/>
            <a:ext cx="109539" cy="399195"/>
            <a:chOff x="732125" y="2958550"/>
            <a:chExt cx="130325" cy="474950"/>
          </a:xfrm>
        </p:grpSpPr>
        <p:sp>
          <p:nvSpPr>
            <p:cNvPr id="546" name="Google Shape;546;p39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54" name="Google Shape;554;p39"/>
          <p:cNvSpPr/>
          <p:nvPr/>
        </p:nvSpPr>
        <p:spPr>
          <a:xfrm>
            <a:off x="1561114" y="3508635"/>
            <a:ext cx="335739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555" name="Google Shape;555;p39"/>
          <p:cNvSpPr/>
          <p:nvPr/>
        </p:nvSpPr>
        <p:spPr>
          <a:xfrm>
            <a:off x="1039606" y="3508635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556" name="Google Shape;556;p39"/>
          <p:cNvGrpSpPr/>
          <p:nvPr/>
        </p:nvGrpSpPr>
        <p:grpSpPr>
          <a:xfrm>
            <a:off x="2099940" y="3537205"/>
            <a:ext cx="387933" cy="367467"/>
            <a:chOff x="2583100" y="2973775"/>
            <a:chExt cx="461550" cy="437200"/>
          </a:xfrm>
        </p:grpSpPr>
        <p:sp>
          <p:nvSpPr>
            <p:cNvPr id="557" name="Google Shape;557;p39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59" name="Google Shape;559;p39"/>
          <p:cNvSpPr/>
          <p:nvPr/>
        </p:nvSpPr>
        <p:spPr>
          <a:xfrm>
            <a:off x="3810882" y="3545998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560" name="Google Shape;560;p39"/>
          <p:cNvGrpSpPr/>
          <p:nvPr/>
        </p:nvGrpSpPr>
        <p:grpSpPr>
          <a:xfrm>
            <a:off x="4339387" y="3565361"/>
            <a:ext cx="435023" cy="323445"/>
            <a:chOff x="5247525" y="3007275"/>
            <a:chExt cx="517575" cy="384825"/>
          </a:xfrm>
        </p:grpSpPr>
        <p:sp>
          <p:nvSpPr>
            <p:cNvPr id="561" name="Google Shape;561;p39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63" name="Google Shape;563;p39"/>
          <p:cNvGrpSpPr/>
          <p:nvPr/>
        </p:nvGrpSpPr>
        <p:grpSpPr>
          <a:xfrm>
            <a:off x="3250373" y="3546931"/>
            <a:ext cx="342883" cy="350068"/>
            <a:chOff x="3951850" y="2985350"/>
            <a:chExt cx="407950" cy="416500"/>
          </a:xfrm>
        </p:grpSpPr>
        <p:sp>
          <p:nvSpPr>
            <p:cNvPr id="564" name="Google Shape;564;p3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68" name="Google Shape;568;p39"/>
          <p:cNvGrpSpPr/>
          <p:nvPr/>
        </p:nvGrpSpPr>
        <p:grpSpPr>
          <a:xfrm>
            <a:off x="407044" y="4136482"/>
            <a:ext cx="397136" cy="305017"/>
            <a:chOff x="568950" y="3686775"/>
            <a:chExt cx="472500" cy="362900"/>
          </a:xfrm>
        </p:grpSpPr>
        <p:sp>
          <p:nvSpPr>
            <p:cNvPr id="569" name="Google Shape;569;p39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72" name="Google Shape;572;p39"/>
          <p:cNvSpPr/>
          <p:nvPr/>
        </p:nvSpPr>
        <p:spPr>
          <a:xfrm>
            <a:off x="4983889" y="3529628"/>
            <a:ext cx="270221" cy="388963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573" name="Google Shape;573;p39"/>
          <p:cNvGrpSpPr/>
          <p:nvPr/>
        </p:nvGrpSpPr>
        <p:grpSpPr>
          <a:xfrm>
            <a:off x="975097" y="4162073"/>
            <a:ext cx="377700" cy="253852"/>
            <a:chOff x="1244800" y="3717225"/>
            <a:chExt cx="449375" cy="302025"/>
          </a:xfrm>
        </p:grpSpPr>
        <p:sp>
          <p:nvSpPr>
            <p:cNvPr id="574" name="Google Shape;574;p39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80" name="Google Shape;580;p39"/>
          <p:cNvGrpSpPr/>
          <p:nvPr/>
        </p:nvGrpSpPr>
        <p:grpSpPr>
          <a:xfrm>
            <a:off x="1545189" y="4142617"/>
            <a:ext cx="367467" cy="287115"/>
            <a:chOff x="1923075" y="3694075"/>
            <a:chExt cx="437200" cy="341600"/>
          </a:xfrm>
        </p:grpSpPr>
        <p:sp>
          <p:nvSpPr>
            <p:cNvPr id="581" name="Google Shape;581;p39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90" name="Google Shape;590;p39"/>
          <p:cNvGrpSpPr/>
          <p:nvPr/>
        </p:nvGrpSpPr>
        <p:grpSpPr>
          <a:xfrm>
            <a:off x="2113745" y="4138015"/>
            <a:ext cx="360301" cy="295815"/>
            <a:chOff x="2599525" y="3688600"/>
            <a:chExt cx="428675" cy="351950"/>
          </a:xfrm>
        </p:grpSpPr>
        <p:sp>
          <p:nvSpPr>
            <p:cNvPr id="591" name="Google Shape;591;p39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94" name="Google Shape;594;p39"/>
          <p:cNvGrpSpPr/>
          <p:nvPr/>
        </p:nvGrpSpPr>
        <p:grpSpPr>
          <a:xfrm>
            <a:off x="2696126" y="4117549"/>
            <a:ext cx="333700" cy="329077"/>
            <a:chOff x="3292425" y="3664250"/>
            <a:chExt cx="397025" cy="391525"/>
          </a:xfrm>
        </p:grpSpPr>
        <p:sp>
          <p:nvSpPr>
            <p:cNvPr id="595" name="Google Shape;595;p39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98" name="Google Shape;598;p39"/>
          <p:cNvGrpSpPr/>
          <p:nvPr/>
        </p:nvGrpSpPr>
        <p:grpSpPr>
          <a:xfrm>
            <a:off x="3233983" y="4160016"/>
            <a:ext cx="369527" cy="268183"/>
            <a:chOff x="3932350" y="3714775"/>
            <a:chExt cx="439650" cy="319075"/>
          </a:xfrm>
        </p:grpSpPr>
        <p:sp>
          <p:nvSpPr>
            <p:cNvPr id="599" name="Google Shape;599;p39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04" name="Google Shape;604;p39"/>
          <p:cNvGrpSpPr/>
          <p:nvPr/>
        </p:nvGrpSpPr>
        <p:grpSpPr>
          <a:xfrm>
            <a:off x="3798970" y="4160016"/>
            <a:ext cx="369505" cy="268183"/>
            <a:chOff x="4604550" y="3714775"/>
            <a:chExt cx="439625" cy="319075"/>
          </a:xfrm>
        </p:grpSpPr>
        <p:sp>
          <p:nvSpPr>
            <p:cNvPr id="605" name="Google Shape;605;p39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07" name="Google Shape;607;p39"/>
          <p:cNvGrpSpPr/>
          <p:nvPr/>
        </p:nvGrpSpPr>
        <p:grpSpPr>
          <a:xfrm>
            <a:off x="4377251" y="4132382"/>
            <a:ext cx="353136" cy="313739"/>
            <a:chOff x="5292575" y="3681900"/>
            <a:chExt cx="420150" cy="373275"/>
          </a:xfrm>
        </p:grpSpPr>
        <p:sp>
          <p:nvSpPr>
            <p:cNvPr id="608" name="Google Shape;608;p39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15" name="Google Shape;615;p39"/>
          <p:cNvGrpSpPr/>
          <p:nvPr/>
        </p:nvGrpSpPr>
        <p:grpSpPr>
          <a:xfrm>
            <a:off x="4922274" y="4092459"/>
            <a:ext cx="393060" cy="393060"/>
            <a:chOff x="5941025" y="3634400"/>
            <a:chExt cx="467650" cy="467650"/>
          </a:xfrm>
        </p:grpSpPr>
        <p:sp>
          <p:nvSpPr>
            <p:cNvPr id="616" name="Google Shape;616;p39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22" name="Google Shape;622;p39"/>
          <p:cNvGrpSpPr/>
          <p:nvPr/>
        </p:nvGrpSpPr>
        <p:grpSpPr>
          <a:xfrm>
            <a:off x="5512346" y="4117550"/>
            <a:ext cx="342883" cy="342903"/>
            <a:chOff x="6643075" y="3664250"/>
            <a:chExt cx="407950" cy="407975"/>
          </a:xfrm>
        </p:grpSpPr>
        <p:sp>
          <p:nvSpPr>
            <p:cNvPr id="623" name="Google Shape;623;p3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25" name="Google Shape;625;p39"/>
          <p:cNvGrpSpPr/>
          <p:nvPr/>
        </p:nvGrpSpPr>
        <p:grpSpPr>
          <a:xfrm>
            <a:off x="413181" y="4668203"/>
            <a:ext cx="371564" cy="371543"/>
            <a:chOff x="576250" y="4319400"/>
            <a:chExt cx="442075" cy="442050"/>
          </a:xfrm>
        </p:grpSpPr>
        <p:sp>
          <p:nvSpPr>
            <p:cNvPr id="626" name="Google Shape;626;p3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630" name="Google Shape;630;p39"/>
          <p:cNvSpPr/>
          <p:nvPr/>
        </p:nvSpPr>
        <p:spPr>
          <a:xfrm>
            <a:off x="962847" y="4740501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631" name="Google Shape;631;p39"/>
          <p:cNvSpPr/>
          <p:nvPr/>
        </p:nvSpPr>
        <p:spPr>
          <a:xfrm>
            <a:off x="3253567" y="4683682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632" name="Google Shape;632;p39"/>
          <p:cNvSpPr/>
          <p:nvPr/>
        </p:nvSpPr>
        <p:spPr>
          <a:xfrm>
            <a:off x="2688562" y="4705178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633" name="Google Shape;633;p39"/>
          <p:cNvSpPr/>
          <p:nvPr/>
        </p:nvSpPr>
        <p:spPr>
          <a:xfrm>
            <a:off x="3817039" y="4682147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634" name="Google Shape;634;p39"/>
          <p:cNvGrpSpPr/>
          <p:nvPr/>
        </p:nvGrpSpPr>
        <p:grpSpPr>
          <a:xfrm>
            <a:off x="4356786" y="4687135"/>
            <a:ext cx="394068" cy="325505"/>
            <a:chOff x="5268225" y="4341925"/>
            <a:chExt cx="468850" cy="387275"/>
          </a:xfrm>
        </p:grpSpPr>
        <p:sp>
          <p:nvSpPr>
            <p:cNvPr id="635" name="Google Shape;635;p39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43" name="Google Shape;643;p39"/>
          <p:cNvGrpSpPr/>
          <p:nvPr/>
        </p:nvGrpSpPr>
        <p:grpSpPr>
          <a:xfrm>
            <a:off x="4941734" y="4676902"/>
            <a:ext cx="354145" cy="354145"/>
            <a:chOff x="5964175" y="4329750"/>
            <a:chExt cx="421350" cy="421350"/>
          </a:xfrm>
        </p:grpSpPr>
        <p:sp>
          <p:nvSpPr>
            <p:cNvPr id="644" name="Google Shape;644;p39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46" name="Google Shape;646;p39"/>
          <p:cNvGrpSpPr/>
          <p:nvPr/>
        </p:nvGrpSpPr>
        <p:grpSpPr>
          <a:xfrm>
            <a:off x="977640" y="5241885"/>
            <a:ext cx="372595" cy="360301"/>
            <a:chOff x="1247825" y="5001950"/>
            <a:chExt cx="443300" cy="428675"/>
          </a:xfrm>
        </p:grpSpPr>
        <p:sp>
          <p:nvSpPr>
            <p:cNvPr id="647" name="Google Shape;647;p39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53" name="Google Shape;653;p39"/>
          <p:cNvGrpSpPr/>
          <p:nvPr/>
        </p:nvGrpSpPr>
        <p:grpSpPr>
          <a:xfrm>
            <a:off x="1575886" y="5223960"/>
            <a:ext cx="306068" cy="389992"/>
            <a:chOff x="1959600" y="4980625"/>
            <a:chExt cx="364150" cy="464000"/>
          </a:xfrm>
        </p:grpSpPr>
        <p:sp>
          <p:nvSpPr>
            <p:cNvPr id="654" name="Google Shape;654;p39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61" name="Google Shape;661;p39"/>
          <p:cNvGrpSpPr/>
          <p:nvPr/>
        </p:nvGrpSpPr>
        <p:grpSpPr>
          <a:xfrm>
            <a:off x="2118368" y="5238816"/>
            <a:ext cx="351077" cy="360807"/>
            <a:chOff x="2605025" y="4998300"/>
            <a:chExt cx="417700" cy="429275"/>
          </a:xfrm>
        </p:grpSpPr>
        <p:sp>
          <p:nvSpPr>
            <p:cNvPr id="662" name="Google Shape;662;p39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65" name="Google Shape;665;p39"/>
          <p:cNvGrpSpPr/>
          <p:nvPr/>
        </p:nvGrpSpPr>
        <p:grpSpPr>
          <a:xfrm>
            <a:off x="2649059" y="5241887"/>
            <a:ext cx="419663" cy="349543"/>
            <a:chOff x="3236425" y="5001950"/>
            <a:chExt cx="499300" cy="415875"/>
          </a:xfrm>
        </p:grpSpPr>
        <p:sp>
          <p:nvSpPr>
            <p:cNvPr id="666" name="Google Shape;666;p39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2" name="Google Shape;672;p39"/>
          <p:cNvGrpSpPr/>
          <p:nvPr/>
        </p:nvGrpSpPr>
        <p:grpSpPr>
          <a:xfrm>
            <a:off x="3264181" y="5223963"/>
            <a:ext cx="319369" cy="380263"/>
            <a:chOff x="3968275" y="4980625"/>
            <a:chExt cx="379975" cy="452425"/>
          </a:xfrm>
        </p:grpSpPr>
        <p:sp>
          <p:nvSpPr>
            <p:cNvPr id="673" name="Google Shape;673;p39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6" name="Google Shape;676;p39"/>
          <p:cNvGrpSpPr/>
          <p:nvPr/>
        </p:nvGrpSpPr>
        <p:grpSpPr>
          <a:xfrm>
            <a:off x="4919713" y="5308916"/>
            <a:ext cx="404323" cy="220085"/>
            <a:chOff x="5937975" y="5081700"/>
            <a:chExt cx="481050" cy="261850"/>
          </a:xfrm>
        </p:grpSpPr>
        <p:sp>
          <p:nvSpPr>
            <p:cNvPr id="677" name="Google Shape;677;p39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0" name="Google Shape;680;p39"/>
          <p:cNvGrpSpPr/>
          <p:nvPr/>
        </p:nvGrpSpPr>
        <p:grpSpPr>
          <a:xfrm>
            <a:off x="5537922" y="5266448"/>
            <a:ext cx="290183" cy="333679"/>
            <a:chOff x="6673500" y="5031175"/>
            <a:chExt cx="345250" cy="397000"/>
          </a:xfrm>
        </p:grpSpPr>
        <p:sp>
          <p:nvSpPr>
            <p:cNvPr id="681" name="Google Shape;681;p39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6" name="Google Shape;686;p39"/>
          <p:cNvGrpSpPr/>
          <p:nvPr/>
        </p:nvGrpSpPr>
        <p:grpSpPr>
          <a:xfrm>
            <a:off x="3229908" y="1291094"/>
            <a:ext cx="387933" cy="345971"/>
            <a:chOff x="3927500" y="301425"/>
            <a:chExt cx="461550" cy="411625"/>
          </a:xfrm>
        </p:grpSpPr>
        <p:sp>
          <p:nvSpPr>
            <p:cNvPr id="687" name="Google Shape;687;p39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14" name="Google Shape;714;p39"/>
          <p:cNvGrpSpPr/>
          <p:nvPr/>
        </p:nvGrpSpPr>
        <p:grpSpPr>
          <a:xfrm>
            <a:off x="5517454" y="1297755"/>
            <a:ext cx="332671" cy="332671"/>
            <a:chOff x="6649150" y="309350"/>
            <a:chExt cx="395800" cy="395800"/>
          </a:xfrm>
        </p:grpSpPr>
        <p:sp>
          <p:nvSpPr>
            <p:cNvPr id="715" name="Google Shape;715;p39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38" name="Google Shape;738;p39"/>
          <p:cNvGrpSpPr/>
          <p:nvPr/>
        </p:nvGrpSpPr>
        <p:grpSpPr>
          <a:xfrm>
            <a:off x="4949908" y="1305426"/>
            <a:ext cx="337797" cy="319873"/>
            <a:chOff x="5973900" y="318475"/>
            <a:chExt cx="401900" cy="380575"/>
          </a:xfrm>
        </p:grpSpPr>
        <p:sp>
          <p:nvSpPr>
            <p:cNvPr id="739" name="Google Shape;739;p39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4" name="Google Shape;744;p39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53" name="Google Shape;753;p39"/>
          <p:cNvGrpSpPr/>
          <p:nvPr/>
        </p:nvGrpSpPr>
        <p:grpSpPr>
          <a:xfrm>
            <a:off x="995058" y="1818716"/>
            <a:ext cx="342883" cy="418128"/>
            <a:chOff x="1268550" y="929175"/>
            <a:chExt cx="407950" cy="497475"/>
          </a:xfrm>
        </p:grpSpPr>
        <p:sp>
          <p:nvSpPr>
            <p:cNvPr id="754" name="Google Shape;754;p39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57" name="Google Shape;757;p39"/>
          <p:cNvGrpSpPr/>
          <p:nvPr/>
        </p:nvGrpSpPr>
        <p:grpSpPr>
          <a:xfrm>
            <a:off x="5481125" y="1834581"/>
            <a:ext cx="405331" cy="388963"/>
            <a:chOff x="6605925" y="948050"/>
            <a:chExt cx="482250" cy="462775"/>
          </a:xfrm>
        </p:grpSpPr>
        <p:sp>
          <p:nvSpPr>
            <p:cNvPr id="758" name="Google Shape;758;p39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64" name="Google Shape;764;p39"/>
          <p:cNvGrpSpPr/>
          <p:nvPr/>
        </p:nvGrpSpPr>
        <p:grpSpPr>
          <a:xfrm>
            <a:off x="5575806" y="2986552"/>
            <a:ext cx="215967" cy="342399"/>
            <a:chOff x="6718575" y="2318625"/>
            <a:chExt cx="256950" cy="407375"/>
          </a:xfrm>
        </p:grpSpPr>
        <p:sp>
          <p:nvSpPr>
            <p:cNvPr id="765" name="Google Shape;765;p3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3" name="Google Shape;773;p39"/>
          <p:cNvGrpSpPr/>
          <p:nvPr/>
        </p:nvGrpSpPr>
        <p:grpSpPr>
          <a:xfrm>
            <a:off x="2677197" y="3613460"/>
            <a:ext cx="363369" cy="221115"/>
            <a:chOff x="3269900" y="3064500"/>
            <a:chExt cx="432325" cy="263075"/>
          </a:xfrm>
        </p:grpSpPr>
        <p:sp>
          <p:nvSpPr>
            <p:cNvPr id="774" name="Google Shape;774;p39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7" name="Google Shape;777;p39"/>
          <p:cNvGrpSpPr/>
          <p:nvPr/>
        </p:nvGrpSpPr>
        <p:grpSpPr>
          <a:xfrm>
            <a:off x="5551222" y="3545902"/>
            <a:ext cx="265115" cy="372595"/>
            <a:chOff x="6689325" y="2984125"/>
            <a:chExt cx="315425" cy="443300"/>
          </a:xfrm>
        </p:grpSpPr>
        <p:sp>
          <p:nvSpPr>
            <p:cNvPr id="778" name="Google Shape;778;p39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83" name="Google Shape;783;p39"/>
          <p:cNvGrpSpPr/>
          <p:nvPr/>
        </p:nvGrpSpPr>
        <p:grpSpPr>
          <a:xfrm>
            <a:off x="1599945" y="4640572"/>
            <a:ext cx="256416" cy="414535"/>
            <a:chOff x="1988225" y="4286525"/>
            <a:chExt cx="305075" cy="493200"/>
          </a:xfrm>
        </p:grpSpPr>
        <p:sp>
          <p:nvSpPr>
            <p:cNvPr id="784" name="Google Shape;784;p39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91" name="Google Shape;791;p39"/>
          <p:cNvGrpSpPr/>
          <p:nvPr/>
        </p:nvGrpSpPr>
        <p:grpSpPr>
          <a:xfrm>
            <a:off x="2143937" y="4669735"/>
            <a:ext cx="309640" cy="392031"/>
            <a:chOff x="2635450" y="4321225"/>
            <a:chExt cx="368400" cy="466425"/>
          </a:xfrm>
        </p:grpSpPr>
        <p:sp>
          <p:nvSpPr>
            <p:cNvPr id="792" name="Google Shape;792;p39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98" name="Google Shape;798;p39"/>
          <p:cNvGrpSpPr/>
          <p:nvPr/>
        </p:nvGrpSpPr>
        <p:grpSpPr>
          <a:xfrm>
            <a:off x="5512346" y="4660008"/>
            <a:ext cx="342883" cy="383835"/>
            <a:chOff x="6643075" y="4309650"/>
            <a:chExt cx="407950" cy="456675"/>
          </a:xfrm>
        </p:grpSpPr>
        <p:sp>
          <p:nvSpPr>
            <p:cNvPr id="799" name="Google Shape;799;p39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08" name="Google Shape;808;p39"/>
          <p:cNvGrpSpPr/>
          <p:nvPr/>
        </p:nvGrpSpPr>
        <p:grpSpPr>
          <a:xfrm>
            <a:off x="4327619" y="5201960"/>
            <a:ext cx="452420" cy="433992"/>
            <a:chOff x="5233525" y="4954450"/>
            <a:chExt cx="538275" cy="516350"/>
          </a:xfrm>
        </p:grpSpPr>
        <p:sp>
          <p:nvSpPr>
            <p:cNvPr id="809" name="Google Shape;809;p39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20" name="Google Shape;820;p39"/>
          <p:cNvGrpSpPr/>
          <p:nvPr/>
        </p:nvGrpSpPr>
        <p:grpSpPr>
          <a:xfrm>
            <a:off x="3758542" y="5209632"/>
            <a:ext cx="460615" cy="418653"/>
            <a:chOff x="4556450" y="4963575"/>
            <a:chExt cx="548025" cy="498100"/>
          </a:xfrm>
        </p:grpSpPr>
        <p:sp>
          <p:nvSpPr>
            <p:cNvPr id="821" name="Google Shape;821;p39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26" name="Google Shape;826;p39"/>
          <p:cNvGrpSpPr/>
          <p:nvPr/>
        </p:nvGrpSpPr>
        <p:grpSpPr>
          <a:xfrm>
            <a:off x="375823" y="5300215"/>
            <a:ext cx="445255" cy="246183"/>
            <a:chOff x="531800" y="5071350"/>
            <a:chExt cx="529750" cy="292900"/>
          </a:xfrm>
        </p:grpSpPr>
        <p:sp>
          <p:nvSpPr>
            <p:cNvPr id="827" name="Google Shape;827;p39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34" name="Google Shape;834;p39"/>
          <p:cNvGrpSpPr/>
          <p:nvPr/>
        </p:nvGrpSpPr>
        <p:grpSpPr>
          <a:xfrm>
            <a:off x="7320095" y="2713378"/>
            <a:ext cx="433992" cy="422729"/>
            <a:chOff x="5916675" y="927975"/>
            <a:chExt cx="516350" cy="502950"/>
          </a:xfrm>
        </p:grpSpPr>
        <p:sp>
          <p:nvSpPr>
            <p:cNvPr id="835" name="Google Shape;835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837" name="Google Shape;837;p39"/>
          <p:cNvGrpSpPr/>
          <p:nvPr/>
        </p:nvGrpSpPr>
        <p:grpSpPr>
          <a:xfrm>
            <a:off x="6436118" y="3419280"/>
            <a:ext cx="1079481" cy="1051467"/>
            <a:chOff x="5916675" y="927975"/>
            <a:chExt cx="516350" cy="502950"/>
          </a:xfrm>
        </p:grpSpPr>
        <p:sp>
          <p:nvSpPr>
            <p:cNvPr id="838" name="Google Shape;838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840" name="Google Shape;840;p39"/>
          <p:cNvGrpSpPr/>
          <p:nvPr/>
        </p:nvGrpSpPr>
        <p:grpSpPr>
          <a:xfrm>
            <a:off x="6436257" y="2713378"/>
            <a:ext cx="433992" cy="422729"/>
            <a:chOff x="5916675" y="927975"/>
            <a:chExt cx="516350" cy="502950"/>
          </a:xfrm>
        </p:grpSpPr>
        <p:sp>
          <p:nvSpPr>
            <p:cNvPr id="841" name="Google Shape;841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843" name="Google Shape;843;p39"/>
          <p:cNvSpPr/>
          <p:nvPr/>
        </p:nvSpPr>
        <p:spPr>
          <a:xfrm>
            <a:off x="7512259" y="2949756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44" name="Google Shape;844;p39"/>
          <p:cNvSpPr/>
          <p:nvPr/>
        </p:nvSpPr>
        <p:spPr>
          <a:xfrm>
            <a:off x="6628422" y="2949756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45" name="Google Shape;845;p39"/>
          <p:cNvSpPr/>
          <p:nvPr/>
        </p:nvSpPr>
        <p:spPr>
          <a:xfrm>
            <a:off x="6913957" y="4007290"/>
            <a:ext cx="1000561" cy="565195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46" name="Google Shape;846;p39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36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do I love graphs?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Graphs encode valuable, implicit information.</a:t>
            </a:r>
          </a:p>
          <a:p>
            <a:pPr lvl="0"/>
            <a:r>
              <a:rPr lang="en-US" dirty="0"/>
              <a:t>Many practical computing problems rely on graphs.</a:t>
            </a:r>
          </a:p>
          <a:p>
            <a:pPr lvl="0"/>
            <a:r>
              <a:rPr lang="en-US" dirty="0"/>
              <a:t>Graphs are fascinating!</a:t>
            </a: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4860600" y="1212825"/>
            <a:ext cx="2470200" cy="24702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33400" y="3175831"/>
            <a:ext cx="40158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/>
            <a:r>
              <a:rPr lang="en" sz="4800" b="1" dirty="0"/>
              <a:t>Graphs for problem solving</a:t>
            </a:r>
            <a:endParaRPr sz="4800" b="1" dirty="0"/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282451" y="705375"/>
            <a:ext cx="121500" cy="518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133575" y="1483475"/>
            <a:ext cx="332400" cy="267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flipH="1">
            <a:off x="7330801" y="2440127"/>
            <a:ext cx="1124100" cy="7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18"/>
          <p:cNvSpPr/>
          <p:nvPr/>
        </p:nvSpPr>
        <p:spPr>
          <a:xfrm>
            <a:off x="5057826" y="1410051"/>
            <a:ext cx="2075700" cy="2075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grpSp>
        <p:nvGrpSpPr>
          <p:cNvPr id="13" name="Google Shape;625;p39">
            <a:extLst>
              <a:ext uri="{FF2B5EF4-FFF2-40B4-BE49-F238E27FC236}">
                <a16:creationId xmlns:a16="http://schemas.microsoft.com/office/drawing/2014/main" id="{9B6F6A34-F2C1-8E48-84D1-EB2EB6EF4C4F}"/>
              </a:ext>
            </a:extLst>
          </p:cNvPr>
          <p:cNvGrpSpPr/>
          <p:nvPr/>
        </p:nvGrpSpPr>
        <p:grpSpPr>
          <a:xfrm>
            <a:off x="5377932" y="1757227"/>
            <a:ext cx="1435491" cy="1418607"/>
            <a:chOff x="576250" y="4319400"/>
            <a:chExt cx="442075" cy="442050"/>
          </a:xfrm>
        </p:grpSpPr>
        <p:sp>
          <p:nvSpPr>
            <p:cNvPr id="14" name="Google Shape;626;p39">
              <a:extLst>
                <a:ext uri="{FF2B5EF4-FFF2-40B4-BE49-F238E27FC236}">
                  <a16:creationId xmlns:a16="http://schemas.microsoft.com/office/drawing/2014/main" id="{527F6B07-6603-9447-8417-195E143608A4}"/>
                </a:ext>
              </a:extLst>
            </p:cNvPr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>
                <a:solidFill>
                  <a:srgbClr val="0091EA"/>
                </a:solidFill>
              </a:endParaRPr>
            </a:p>
          </p:txBody>
        </p:sp>
        <p:sp>
          <p:nvSpPr>
            <p:cNvPr id="15" name="Google Shape;627;p39">
              <a:extLst>
                <a:ext uri="{FF2B5EF4-FFF2-40B4-BE49-F238E27FC236}">
                  <a16:creationId xmlns:a16="http://schemas.microsoft.com/office/drawing/2014/main" id="{1230057A-EE46-8941-9361-A7CABC30430C}"/>
                </a:ext>
              </a:extLst>
            </p:cNvPr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6" name="Google Shape;628;p39">
              <a:extLst>
                <a:ext uri="{FF2B5EF4-FFF2-40B4-BE49-F238E27FC236}">
                  <a16:creationId xmlns:a16="http://schemas.microsoft.com/office/drawing/2014/main" id="{3E45D381-1A23-D346-A30C-94B2CFE48A0C}"/>
                </a:ext>
              </a:extLst>
            </p:cNvPr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7" name="Google Shape;629;p39">
              <a:extLst>
                <a:ext uri="{FF2B5EF4-FFF2-40B4-BE49-F238E27FC236}">
                  <a16:creationId xmlns:a16="http://schemas.microsoft.com/office/drawing/2014/main" id="{F68AC2AC-E470-FD42-B781-2862A37E72C1}"/>
                </a:ext>
              </a:extLst>
            </p:cNvPr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0091EA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1215213" y="2337015"/>
            <a:ext cx="67134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 dirty="0"/>
              <a:t>Graph exploration </a:t>
            </a:r>
            <a:r>
              <a:rPr lang="en" dirty="0"/>
              <a:t>:</a:t>
            </a:r>
          </a:p>
          <a:p>
            <a:pPr marL="0" indent="0">
              <a:buNone/>
            </a:pPr>
            <a:r>
              <a:rPr lang="en-US" dirty="0"/>
              <a:t>Efficiently finding structure or knowledge in a graph, even if we don’t know exactly what we are looking for.  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Mottin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Müeller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KDD’18)</a:t>
            </a:r>
            <a:endParaRPr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-87" y="63331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Maximal matching and allocation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2D9994-7CD1-6D40-9DEE-D28697299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019" y="1570217"/>
            <a:ext cx="6637106" cy="4932608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softEdge rad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CEAB74-131F-0B49-B853-B7B85B9218ED}"/>
              </a:ext>
            </a:extLst>
          </p:cNvPr>
          <p:cNvSpPr txBox="1"/>
          <p:nvPr/>
        </p:nvSpPr>
        <p:spPr>
          <a:xfrm>
            <a:off x="6957920" y="5537771"/>
            <a:ext cx="226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Search ads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3299F4-9ADD-E440-BBFB-2894061E19E5}"/>
              </a:ext>
            </a:extLst>
          </p:cNvPr>
          <p:cNvSpPr txBox="1"/>
          <p:nvPr/>
        </p:nvSpPr>
        <p:spPr>
          <a:xfrm>
            <a:off x="6800390" y="1938530"/>
            <a:ext cx="226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Search query</a:t>
            </a:r>
          </a:p>
        </p:txBody>
      </p:sp>
    </p:spTree>
    <p:extLst>
      <p:ext uri="{BB962C8B-B14F-4D97-AF65-F5344CB8AC3E}">
        <p14:creationId xmlns:p14="http://schemas.microsoft.com/office/powerpoint/2010/main" val="78486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Maximal matching and allocation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BC3931-2351-7F44-A59E-477BDBF084AC}"/>
              </a:ext>
            </a:extLst>
          </p:cNvPr>
          <p:cNvSpPr txBox="1"/>
          <p:nvPr/>
        </p:nvSpPr>
        <p:spPr>
          <a:xfrm>
            <a:off x="533324" y="6099493"/>
            <a:ext cx="8296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Leskovec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Jure, Anand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Rajaraman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Jeffrey David Ullman.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Mining of massive datasets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Cambridge University Press, 2014.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0B4B77-2C37-C94D-8543-BADBEB52D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246" y="1494056"/>
            <a:ext cx="3196885" cy="44219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4B466C-0E42-2844-93A8-6A7BD2C04C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0327" y="1433900"/>
            <a:ext cx="3539675" cy="443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337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Infrastructure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5B287B-58E4-E741-A2C3-B1F53834A212}"/>
              </a:ext>
            </a:extLst>
          </p:cNvPr>
          <p:cNvSpPr txBox="1"/>
          <p:nvPr/>
        </p:nvSpPr>
        <p:spPr>
          <a:xfrm>
            <a:off x="2821894" y="6033539"/>
            <a:ext cx="59625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Atkins, Karla, et al. "The structure of electrical networks: a graph theory based analysis."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International Journal of Critical Infrastructures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5.3 (2009): 265-284.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6B93F5-EC99-CC43-9CF1-95E32B6C1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507" y="1407498"/>
            <a:ext cx="6377033" cy="4566270"/>
          </a:xfrm>
          <a:prstGeom prst="rect">
            <a:avLst/>
          </a:prstGeom>
          <a:ln>
            <a:solidFill>
              <a:srgbClr val="0091EA"/>
            </a:solidFill>
          </a:ln>
        </p:spPr>
      </p:pic>
    </p:spTree>
    <p:extLst>
      <p:ext uri="{BB962C8B-B14F-4D97-AF65-F5344CB8AC3E}">
        <p14:creationId xmlns:p14="http://schemas.microsoft.com/office/powerpoint/2010/main" val="2746947749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3249</TotalTime>
  <Words>845</Words>
  <Application>Microsoft Macintosh PowerPoint</Application>
  <PresentationFormat>On-screen Show (4:3)</PresentationFormat>
  <Paragraphs>200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Calibri</vt:lpstr>
      <vt:lpstr>Arial</vt:lpstr>
      <vt:lpstr>Wingdings</vt:lpstr>
      <vt:lpstr>Source Sans Pro</vt:lpstr>
      <vt:lpstr>Roboto Slab</vt:lpstr>
      <vt:lpstr>Cordelia template</vt:lpstr>
      <vt:lpstr>Large-scale Graph Mining with Spark</vt:lpstr>
      <vt:lpstr>Hello!</vt:lpstr>
      <vt:lpstr>1. Why graphs?</vt:lpstr>
      <vt:lpstr>Why do I love graphs?</vt:lpstr>
      <vt:lpstr>Graphs for problem solving</vt:lpstr>
      <vt:lpstr>PowerPoint Presentation</vt:lpstr>
      <vt:lpstr>Maximal matching and allocation</vt:lpstr>
      <vt:lpstr>Maximal matching and allocation</vt:lpstr>
      <vt:lpstr>Infrastructure</vt:lpstr>
      <vt:lpstr>Social networks: communities</vt:lpstr>
      <vt:lpstr>Social networks: polarization</vt:lpstr>
      <vt:lpstr>Behavioral ecology</vt:lpstr>
      <vt:lpstr>Web structure</vt:lpstr>
      <vt:lpstr>2. Web graphs</vt:lpstr>
      <vt:lpstr>Webgraphs</vt:lpstr>
      <vt:lpstr>Webgraphs: substructures</vt:lpstr>
      <vt:lpstr>Webgraphs: larger structures</vt:lpstr>
      <vt:lpstr>Web graphs encode information about:</vt:lpstr>
      <vt:lpstr>3. Spark</vt:lpstr>
      <vt:lpstr>Graph Libraries</vt:lpstr>
      <vt:lpstr>Why choose GraphFrames?</vt:lpstr>
      <vt:lpstr>What I did</vt:lpstr>
      <vt:lpstr>The top of the iceberg is what I’m talking about</vt:lpstr>
      <vt:lpstr>Creating a GraphFrame</vt:lpstr>
      <vt:lpstr>Fun things to do with GraphFrames</vt:lpstr>
      <vt:lpstr>3. Community Detection</vt:lpstr>
      <vt:lpstr>Advantages of LPA</vt:lpstr>
      <vt:lpstr>PowerPoint Presentation</vt:lpstr>
      <vt:lpstr>Community: fandoms</vt:lpstr>
      <vt:lpstr>Community: online learning</vt:lpstr>
      <vt:lpstr>Community: bedbugs</vt:lpstr>
      <vt:lpstr>89,526,124</vt:lpstr>
      <vt:lpstr>89,526,124</vt:lpstr>
      <vt:lpstr>Let’s review some concepts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Win Suen</cp:lastModifiedBy>
  <cp:revision>134</cp:revision>
  <dcterms:modified xsi:type="dcterms:W3CDTF">2018-09-21T20:13:28Z</dcterms:modified>
</cp:coreProperties>
</file>